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0"/>
  </p:notesMasterIdLst>
  <p:sldIdLst>
    <p:sldId id="256" r:id="rId2"/>
    <p:sldId id="343" r:id="rId3"/>
    <p:sldId id="344" r:id="rId4"/>
    <p:sldId id="257" r:id="rId5"/>
    <p:sldId id="307" r:id="rId6"/>
    <p:sldId id="308" r:id="rId7"/>
    <p:sldId id="309" r:id="rId8"/>
    <p:sldId id="341" r:id="rId9"/>
    <p:sldId id="342" r:id="rId10"/>
    <p:sldId id="320" r:id="rId11"/>
    <p:sldId id="258" r:id="rId12"/>
    <p:sldId id="326" r:id="rId13"/>
    <p:sldId id="259" r:id="rId14"/>
    <p:sldId id="260" r:id="rId15"/>
    <p:sldId id="261" r:id="rId16"/>
    <p:sldId id="262" r:id="rId17"/>
    <p:sldId id="263" r:id="rId18"/>
    <p:sldId id="264" r:id="rId19"/>
    <p:sldId id="265" r:id="rId20"/>
    <p:sldId id="266" r:id="rId21"/>
    <p:sldId id="267" r:id="rId22"/>
    <p:sldId id="268" r:id="rId23"/>
    <p:sldId id="321" r:id="rId24"/>
    <p:sldId id="269" r:id="rId25"/>
    <p:sldId id="270" r:id="rId26"/>
    <p:sldId id="327" r:id="rId27"/>
    <p:sldId id="311" r:id="rId28"/>
    <p:sldId id="325" r:id="rId29"/>
    <p:sldId id="328" r:id="rId30"/>
    <p:sldId id="345" r:id="rId31"/>
    <p:sldId id="271" r:id="rId32"/>
    <p:sldId id="323" r:id="rId33"/>
    <p:sldId id="272" r:id="rId34"/>
    <p:sldId id="273" r:id="rId35"/>
    <p:sldId id="274" r:id="rId36"/>
    <p:sldId id="304" r:id="rId37"/>
    <p:sldId id="329" r:id="rId38"/>
    <p:sldId id="275" r:id="rId39"/>
    <p:sldId id="276" r:id="rId40"/>
    <p:sldId id="277" r:id="rId41"/>
    <p:sldId id="278" r:id="rId42"/>
    <p:sldId id="279" r:id="rId43"/>
    <p:sldId id="280" r:id="rId44"/>
    <p:sldId id="281" r:id="rId45"/>
    <p:sldId id="305" r:id="rId46"/>
    <p:sldId id="316" r:id="rId47"/>
    <p:sldId id="282" r:id="rId48"/>
    <p:sldId id="283" r:id="rId49"/>
    <p:sldId id="284" r:id="rId50"/>
    <p:sldId id="306" r:id="rId51"/>
    <p:sldId id="288" r:id="rId52"/>
    <p:sldId id="285" r:id="rId53"/>
    <p:sldId id="286" r:id="rId54"/>
    <p:sldId id="317" r:id="rId55"/>
    <p:sldId id="287" r:id="rId56"/>
    <p:sldId id="313" r:id="rId57"/>
    <p:sldId id="289" r:id="rId58"/>
    <p:sldId id="318" r:id="rId59"/>
    <p:sldId id="290" r:id="rId60"/>
    <p:sldId id="319" r:id="rId61"/>
    <p:sldId id="291" r:id="rId62"/>
    <p:sldId id="346" r:id="rId63"/>
    <p:sldId id="292" r:id="rId64"/>
    <p:sldId id="293" r:id="rId65"/>
    <p:sldId id="310" r:id="rId66"/>
    <p:sldId id="294" r:id="rId67"/>
    <p:sldId id="295" r:id="rId68"/>
    <p:sldId id="314" r:id="rId69"/>
    <p:sldId id="296" r:id="rId70"/>
    <p:sldId id="315" r:id="rId71"/>
    <p:sldId id="340" r:id="rId72"/>
    <p:sldId id="322" r:id="rId73"/>
    <p:sldId id="297" r:id="rId74"/>
    <p:sldId id="298" r:id="rId75"/>
    <p:sldId id="312" r:id="rId76"/>
    <p:sldId id="337" r:id="rId77"/>
    <p:sldId id="338" r:id="rId78"/>
    <p:sldId id="339" r:id="rId79"/>
    <p:sldId id="299" r:id="rId80"/>
    <p:sldId id="330" r:id="rId81"/>
    <p:sldId id="331" r:id="rId82"/>
    <p:sldId id="332" r:id="rId83"/>
    <p:sldId id="300" r:id="rId84"/>
    <p:sldId id="301" r:id="rId85"/>
    <p:sldId id="334" r:id="rId86"/>
    <p:sldId id="335" r:id="rId87"/>
    <p:sldId id="336" r:id="rId88"/>
    <p:sldId id="347"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8635" autoAdjust="0"/>
  </p:normalViewPr>
  <p:slideViewPr>
    <p:cSldViewPr snapToGrid="0" snapToObjects="1">
      <p:cViewPr varScale="1">
        <p:scale>
          <a:sx n="94" d="100"/>
          <a:sy n="94" d="100"/>
        </p:scale>
        <p:origin x="1098" y="78"/>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5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4093E-392A-ED49-9066-320D5D6B47B2}" type="datetimeFigureOut">
              <a:rPr lang="en-US" smtClean="0"/>
              <a:t>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C861F-B908-BC43-88E3-4CCEFFBCCBCE}" type="slidenum">
              <a:rPr lang="en-US" smtClean="0"/>
              <a:t>‹#›</a:t>
            </a:fld>
            <a:endParaRPr lang="en-US"/>
          </a:p>
        </p:txBody>
      </p:sp>
    </p:spTree>
    <p:extLst>
      <p:ext uri="{BB962C8B-B14F-4D97-AF65-F5344CB8AC3E}">
        <p14:creationId xmlns:p14="http://schemas.microsoft.com/office/powerpoint/2010/main" val="21052958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Concentric zone model, multiple nuclei model, Sector model, Latin American city model,</a:t>
            </a:r>
            <a:r>
              <a:rPr lang="en-US" baseline="0" dirty="0" smtClean="0"/>
              <a:t> Peripheral model, </a:t>
            </a:r>
            <a:endParaRPr lang="en-US" dirty="0" smtClean="0"/>
          </a:p>
          <a:p>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2</a:t>
            </a:fld>
            <a:endParaRPr lang="en-US"/>
          </a:p>
        </p:txBody>
      </p:sp>
    </p:spTree>
    <p:extLst>
      <p:ext uri="{BB962C8B-B14F-4D97-AF65-F5344CB8AC3E}">
        <p14:creationId xmlns:p14="http://schemas.microsoft.com/office/powerpoint/2010/main" val="192283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 Vs. level </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4</a:t>
            </a:fld>
            <a:endParaRPr lang="en-US"/>
          </a:p>
        </p:txBody>
      </p:sp>
    </p:spTree>
    <p:extLst>
      <p:ext uri="{BB962C8B-B14F-4D97-AF65-F5344CB8AC3E}">
        <p14:creationId xmlns:p14="http://schemas.microsoft.com/office/powerpoint/2010/main" val="33989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 here </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23</a:t>
            </a:fld>
            <a:endParaRPr lang="en-US"/>
          </a:p>
        </p:txBody>
      </p:sp>
    </p:spTree>
    <p:extLst>
      <p:ext uri="{BB962C8B-B14F-4D97-AF65-F5344CB8AC3E}">
        <p14:creationId xmlns:p14="http://schemas.microsoft.com/office/powerpoint/2010/main" val="32667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FRQ 2009 #2</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27</a:t>
            </a:fld>
            <a:endParaRPr lang="en-US"/>
          </a:p>
        </p:txBody>
      </p:sp>
    </p:spTree>
    <p:extLst>
      <p:ext uri="{BB962C8B-B14F-4D97-AF65-F5344CB8AC3E}">
        <p14:creationId xmlns:p14="http://schemas.microsoft.com/office/powerpoint/2010/main" val="396984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New york – 8175133</a:t>
            </a:r>
          </a:p>
          <a:p>
            <a:r>
              <a:rPr lang="en-US" dirty="0" smtClean="0"/>
              <a:t>2. LA</a:t>
            </a:r>
            <a:r>
              <a:rPr lang="en-US" baseline="0" dirty="0" smtClean="0"/>
              <a:t> – 3792621</a:t>
            </a:r>
          </a:p>
          <a:p>
            <a:r>
              <a:rPr lang="en-US" baseline="0" dirty="0" smtClean="0"/>
              <a:t>3. Chicago – 2695598</a:t>
            </a:r>
          </a:p>
          <a:p>
            <a:r>
              <a:rPr lang="en-US" baseline="0" dirty="0" smtClean="0"/>
              <a:t>4. Houston – 2099451</a:t>
            </a:r>
          </a:p>
          <a:p>
            <a:r>
              <a:rPr lang="en-US" baseline="0" dirty="0" smtClean="0"/>
              <a:t>5. Philly – 1526006</a:t>
            </a:r>
          </a:p>
          <a:p>
            <a:r>
              <a:rPr lang="en-US" baseline="0" dirty="0" smtClean="0"/>
              <a:t>43. Raleigh - 431746</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40</a:t>
            </a:fld>
            <a:endParaRPr lang="en-US"/>
          </a:p>
        </p:txBody>
      </p:sp>
    </p:spTree>
    <p:extLst>
      <p:ext uri="{BB962C8B-B14F-4D97-AF65-F5344CB8AC3E}">
        <p14:creationId xmlns:p14="http://schemas.microsoft.com/office/powerpoint/2010/main" val="11814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FRQ # 1 (2011)</a:t>
            </a:r>
          </a:p>
          <a:p>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41</a:t>
            </a:fld>
            <a:endParaRPr lang="en-US"/>
          </a:p>
        </p:txBody>
      </p:sp>
    </p:spTree>
    <p:extLst>
      <p:ext uri="{BB962C8B-B14F-4D97-AF65-F5344CB8AC3E}">
        <p14:creationId xmlns:p14="http://schemas.microsoft.com/office/powerpoint/2010/main" val="375606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 planning simulation</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47</a:t>
            </a:fld>
            <a:endParaRPr lang="en-US"/>
          </a:p>
        </p:txBody>
      </p:sp>
    </p:spTree>
    <p:extLst>
      <p:ext uri="{BB962C8B-B14F-4D97-AF65-F5344CB8AC3E}">
        <p14:creationId xmlns:p14="http://schemas.microsoft.com/office/powerpoint/2010/main" val="63892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smartest cities</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71</a:t>
            </a:fld>
            <a:endParaRPr lang="en-US"/>
          </a:p>
        </p:txBody>
      </p:sp>
    </p:spTree>
    <p:extLst>
      <p:ext uri="{BB962C8B-B14F-4D97-AF65-F5344CB8AC3E}">
        <p14:creationId xmlns:p14="http://schemas.microsoft.com/office/powerpoint/2010/main" val="380545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Vocab</a:t>
            </a:r>
            <a:endParaRPr lang="en-US" dirty="0"/>
          </a:p>
        </p:txBody>
      </p:sp>
      <p:sp>
        <p:nvSpPr>
          <p:cNvPr id="4" name="Slide Number Placeholder 3"/>
          <p:cNvSpPr>
            <a:spLocks noGrp="1"/>
          </p:cNvSpPr>
          <p:nvPr>
            <p:ph type="sldNum" sz="quarter" idx="10"/>
          </p:nvPr>
        </p:nvSpPr>
        <p:spPr/>
        <p:txBody>
          <a:bodyPr/>
          <a:lstStyle/>
          <a:p>
            <a:fld id="{9FBC861F-B908-BC43-88E3-4CCEFFBCCBCE}" type="slidenum">
              <a:rPr lang="en-US" smtClean="0"/>
              <a:t>87</a:t>
            </a:fld>
            <a:endParaRPr lang="en-US"/>
          </a:p>
        </p:txBody>
      </p:sp>
    </p:spTree>
    <p:extLst>
      <p:ext uri="{BB962C8B-B14F-4D97-AF65-F5344CB8AC3E}">
        <p14:creationId xmlns:p14="http://schemas.microsoft.com/office/powerpoint/2010/main" val="138877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661E09-27B6-8B4F-8202-7A79252BC805}"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61E09-27B6-8B4F-8202-7A79252BC805}"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61E09-27B6-8B4F-8202-7A79252BC805}"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61E09-27B6-8B4F-8202-7A79252BC805}"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661E09-27B6-8B4F-8202-7A79252BC805}"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661E09-27B6-8B4F-8202-7A79252BC805}"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661E09-27B6-8B4F-8202-7A79252BC805}"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661E09-27B6-8B4F-8202-7A79252BC805}"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61E09-27B6-8B4F-8202-7A79252BC805}"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661E09-27B6-8B4F-8202-7A79252BC805}"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661E09-27B6-8B4F-8202-7A79252BC805}"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69C33-F43C-B249-85BD-4CB8910C9C24}"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61E09-27B6-8B4F-8202-7A79252BC805}" type="datetimeFigureOut">
              <a:rPr lang="en-US" smtClean="0"/>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69C33-F43C-B249-85BD-4CB8910C9C24}"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youtu.be/-RGNhZ292Z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youtu.be/NFKQtMNqJuc"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youtu.be/fKnAJCSGSd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youtu.be/WcnbMwYxpM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theplacesweliv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bcs.wiley.com/he-bcs/Books?action=resource&amp;bcsId=3206&amp;itemId=0471701211&amp;resourceId=8133"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hhsrobinson.org/HHSRobinson/Urbanization_Group_Activities_files/American%20Suburbia.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bcs.wiley.com/he-bcs/Books?action=resource&amp;bcsId=3206&amp;itemId=0471701211&amp;resourceId=8133"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youtu.be/E6l0wLG7c9I?list=PL286DCC911A7EE1E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ted.com/talks/candy_chang_before_i_die_i_want_to#t-353518"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1" y="-1"/>
            <a:ext cx="9172865" cy="6858001"/>
          </a:xfrm>
          <a:prstGeom prst="rect">
            <a:avLst/>
          </a:prstGeom>
        </p:spPr>
      </p:pic>
      <p:sp>
        <p:nvSpPr>
          <p:cNvPr id="2" name="Title 1"/>
          <p:cNvSpPr>
            <a:spLocks noGrp="1"/>
          </p:cNvSpPr>
          <p:nvPr>
            <p:ph type="ctrTitle"/>
          </p:nvPr>
        </p:nvSpPr>
        <p:spPr>
          <a:xfrm>
            <a:off x="1866318" y="2426580"/>
            <a:ext cx="5291110" cy="1470025"/>
          </a:xfrm>
        </p:spPr>
        <p:style>
          <a:lnRef idx="1">
            <a:schemeClr val="dk1"/>
          </a:lnRef>
          <a:fillRef idx="2">
            <a:schemeClr val="dk1"/>
          </a:fillRef>
          <a:effectRef idx="1">
            <a:schemeClr val="dk1"/>
          </a:effectRef>
          <a:fontRef idx="minor">
            <a:schemeClr val="dk1"/>
          </a:fontRef>
        </p:style>
        <p:txBody>
          <a:bodyPr/>
          <a:lstStyle/>
          <a:p>
            <a:r>
              <a:rPr lang="en-US" dirty="0" smtClean="0"/>
              <a:t>Cities and</a:t>
            </a:r>
            <a:br>
              <a:rPr lang="en-US" dirty="0" smtClean="0"/>
            </a:br>
            <a:r>
              <a:rPr lang="en-US" dirty="0" smtClean="0"/>
              <a:t>Urban Land Use</a:t>
            </a:r>
            <a:endParaRPr lang="en-US" dirty="0"/>
          </a:p>
        </p:txBody>
      </p:sp>
    </p:spTree>
    <p:extLst>
      <p:ext uri="{BB962C8B-B14F-4D97-AF65-F5344CB8AC3E}">
        <p14:creationId xmlns:p14="http://schemas.microsoft.com/office/powerpoint/2010/main" val="3676060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4263"/>
            <a:ext cx="9144000" cy="5143500"/>
          </a:xfrm>
          <a:prstGeom prst="rect">
            <a:avLst/>
          </a:prstGeom>
        </p:spPr>
      </p:pic>
      <p:sp>
        <p:nvSpPr>
          <p:cNvPr id="5" name="Rectangle 4"/>
          <p:cNvSpPr/>
          <p:nvPr/>
        </p:nvSpPr>
        <p:spPr>
          <a:xfrm>
            <a:off x="342272" y="196231"/>
            <a:ext cx="8459467"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3"/>
              </a:rPr>
              <a:t>The 10 World’s Largest Cities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800277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Metropolitan Statistical Area (MSA)</a:t>
            </a:r>
            <a:br>
              <a:rPr lang="en-US" dirty="0" smtClean="0"/>
            </a:br>
            <a:r>
              <a:rPr lang="en-US" dirty="0" err="1" smtClean="0"/>
              <a:t>Micropolitan</a:t>
            </a:r>
            <a:r>
              <a:rPr lang="en-US" dirty="0" smtClean="0"/>
              <a:t> Statistical Area</a:t>
            </a:r>
            <a:endParaRPr lang="en-US" dirty="0"/>
          </a:p>
        </p:txBody>
      </p:sp>
      <p:sp>
        <p:nvSpPr>
          <p:cNvPr id="3" name="Content Placeholder 2"/>
          <p:cNvSpPr>
            <a:spLocks noGrp="1"/>
          </p:cNvSpPr>
          <p:nvPr>
            <p:ph idx="1"/>
          </p:nvPr>
        </p:nvSpPr>
        <p:spPr>
          <a:xfrm>
            <a:off x="457200" y="1600200"/>
            <a:ext cx="8229600" cy="4615539"/>
          </a:xfrm>
        </p:spPr>
        <p:txBody>
          <a:bodyPr>
            <a:normAutofit lnSpcReduction="10000"/>
          </a:bodyPr>
          <a:lstStyle/>
          <a:p>
            <a:pPr marL="0" indent="0">
              <a:buNone/>
            </a:pPr>
            <a:r>
              <a:rPr lang="en-US" dirty="0" smtClean="0"/>
              <a:t>The </a:t>
            </a:r>
            <a:r>
              <a:rPr lang="en-US" dirty="0" smtClean="0">
                <a:solidFill>
                  <a:srgbClr val="00FF00"/>
                </a:solidFill>
              </a:rPr>
              <a:t>US Census</a:t>
            </a:r>
            <a:r>
              <a:rPr lang="en-US" dirty="0" smtClean="0"/>
              <a:t> uses the term </a:t>
            </a:r>
            <a:r>
              <a:rPr lang="en-US" b="1" dirty="0" smtClean="0">
                <a:solidFill>
                  <a:srgbClr val="00FF00"/>
                </a:solidFill>
              </a:rPr>
              <a:t>Metropolitan Statistical Area</a:t>
            </a:r>
            <a:r>
              <a:rPr lang="en-US" b="1" dirty="0" smtClean="0">
                <a:solidFill>
                  <a:srgbClr val="FF0000"/>
                </a:solidFill>
              </a:rPr>
              <a:t> </a:t>
            </a:r>
            <a:r>
              <a:rPr lang="en-US" dirty="0" smtClean="0">
                <a:solidFill>
                  <a:srgbClr val="FF0000"/>
                </a:solidFill>
              </a:rPr>
              <a:t> </a:t>
            </a:r>
            <a:r>
              <a:rPr lang="en-US" dirty="0" smtClean="0"/>
              <a:t>to identify </a:t>
            </a:r>
            <a:r>
              <a:rPr lang="en-US" dirty="0" smtClean="0">
                <a:solidFill>
                  <a:srgbClr val="00FF00"/>
                </a:solidFill>
              </a:rPr>
              <a:t>a central city and all of its immediately interacting regions</a:t>
            </a:r>
            <a:r>
              <a:rPr lang="en-US" dirty="0" smtClean="0"/>
              <a:t>.</a:t>
            </a:r>
          </a:p>
          <a:p>
            <a:r>
              <a:rPr lang="en-US" dirty="0" smtClean="0"/>
              <a:t>An MSA has a </a:t>
            </a:r>
            <a:r>
              <a:rPr lang="en-US" dirty="0" smtClean="0">
                <a:solidFill>
                  <a:srgbClr val="00FF00"/>
                </a:solidFill>
              </a:rPr>
              <a:t>minimum of 50,000 people </a:t>
            </a:r>
            <a:r>
              <a:rPr lang="en-US" dirty="0" smtClean="0"/>
              <a:t>in it.</a:t>
            </a:r>
          </a:p>
          <a:p>
            <a:pPr marL="0" indent="0">
              <a:buNone/>
            </a:pPr>
            <a:endParaRPr lang="en-US" dirty="0"/>
          </a:p>
          <a:p>
            <a:pPr marL="0" indent="0">
              <a:buNone/>
            </a:pPr>
            <a:r>
              <a:rPr lang="en-US" dirty="0" smtClean="0"/>
              <a:t>The US Census also uses the term </a:t>
            </a:r>
            <a:r>
              <a:rPr lang="en-US" b="1" dirty="0" err="1" smtClean="0">
                <a:solidFill>
                  <a:srgbClr val="00FF00"/>
                </a:solidFill>
              </a:rPr>
              <a:t>Micopolitan</a:t>
            </a:r>
            <a:r>
              <a:rPr lang="en-US" b="1" dirty="0" smtClean="0">
                <a:solidFill>
                  <a:srgbClr val="00FF00"/>
                </a:solidFill>
              </a:rPr>
              <a:t> Statistical Area</a:t>
            </a:r>
            <a:r>
              <a:rPr lang="en-US" dirty="0" smtClean="0"/>
              <a:t> that is an area of the surrounding counties integrated into a central city with a </a:t>
            </a:r>
            <a:r>
              <a:rPr lang="en-US" dirty="0" smtClean="0">
                <a:solidFill>
                  <a:srgbClr val="00FF00"/>
                </a:solidFill>
              </a:rPr>
              <a:t>population of 10,000-50,000.</a:t>
            </a:r>
          </a:p>
          <a:p>
            <a:endParaRPr lang="en-US" dirty="0" smtClean="0"/>
          </a:p>
        </p:txBody>
      </p:sp>
    </p:spTree>
    <p:extLst>
      <p:ext uri="{BB962C8B-B14F-4D97-AF65-F5344CB8AC3E}">
        <p14:creationId xmlns:p14="http://schemas.microsoft.com/office/powerpoint/2010/main" val="815751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2600"/>
            <a:ext cx="9144000" cy="5877306"/>
          </a:xfrm>
          <a:prstGeom prst="rect">
            <a:avLst/>
          </a:prstGeom>
        </p:spPr>
      </p:pic>
    </p:spTree>
    <p:extLst>
      <p:ext uri="{BB962C8B-B14F-4D97-AF65-F5344CB8AC3E}">
        <p14:creationId xmlns:p14="http://schemas.microsoft.com/office/powerpoint/2010/main" val="1260632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0745"/>
          </a:xfrm>
        </p:spPr>
        <p:txBody>
          <a:bodyPr/>
          <a:lstStyle/>
          <a:p>
            <a:r>
              <a:rPr lang="en-US" dirty="0" smtClean="0"/>
              <a:t>Megalopolis</a:t>
            </a:r>
            <a:endParaRPr lang="en-US" dirty="0"/>
          </a:p>
        </p:txBody>
      </p:sp>
      <p:sp>
        <p:nvSpPr>
          <p:cNvPr id="3" name="Content Placeholder 2"/>
          <p:cNvSpPr>
            <a:spLocks noGrp="1"/>
          </p:cNvSpPr>
          <p:nvPr>
            <p:ph sz="half" idx="2"/>
          </p:nvPr>
        </p:nvSpPr>
        <p:spPr>
          <a:xfrm>
            <a:off x="457200" y="1135383"/>
            <a:ext cx="4040188" cy="4990780"/>
          </a:xfrm>
        </p:spPr>
        <p:txBody>
          <a:bodyPr>
            <a:normAutofit fontScale="92500"/>
          </a:bodyPr>
          <a:lstStyle/>
          <a:p>
            <a:pPr marL="0" indent="0">
              <a:buNone/>
            </a:pPr>
            <a:r>
              <a:rPr lang="en-US" dirty="0" smtClean="0"/>
              <a:t>Often the boundaries of MSAs will overlap. Such a </a:t>
            </a:r>
            <a:r>
              <a:rPr lang="en-US" dirty="0" smtClean="0">
                <a:solidFill>
                  <a:srgbClr val="00FF00"/>
                </a:solidFill>
              </a:rPr>
              <a:t>massive urban “blob” of integrating metropolitan areas whose boundaries are difficult to find </a:t>
            </a:r>
            <a:r>
              <a:rPr lang="en-US" dirty="0" smtClean="0"/>
              <a:t>was named </a:t>
            </a:r>
            <a:r>
              <a:rPr lang="en-US" b="1" dirty="0" smtClean="0">
                <a:solidFill>
                  <a:srgbClr val="00FF00"/>
                </a:solidFill>
              </a:rPr>
              <a:t>megalopolis</a:t>
            </a:r>
            <a:r>
              <a:rPr lang="en-US" dirty="0" smtClean="0">
                <a:solidFill>
                  <a:srgbClr val="00FF00"/>
                </a:solidFill>
              </a:rPr>
              <a:t> </a:t>
            </a:r>
            <a:r>
              <a:rPr lang="en-US" dirty="0" smtClean="0"/>
              <a:t>by geographer </a:t>
            </a:r>
            <a:r>
              <a:rPr lang="en-US" i="1" dirty="0" smtClean="0"/>
              <a:t>Jean </a:t>
            </a:r>
            <a:r>
              <a:rPr lang="en-US" i="1" dirty="0" err="1" smtClean="0"/>
              <a:t>Gottmann</a:t>
            </a:r>
            <a:r>
              <a:rPr lang="en-US" dirty="0" smtClean="0"/>
              <a:t>.</a:t>
            </a:r>
          </a:p>
          <a:p>
            <a:r>
              <a:rPr lang="en-US" dirty="0" smtClean="0">
                <a:solidFill>
                  <a:srgbClr val="00FF00"/>
                </a:solidFill>
              </a:rPr>
              <a:t>Originally referring to fusing of DC and Boston</a:t>
            </a:r>
            <a:r>
              <a:rPr lang="en-US" dirty="0" smtClean="0">
                <a:solidFill>
                  <a:srgbClr val="FF0000"/>
                </a:solidFill>
              </a:rPr>
              <a:t>.</a:t>
            </a:r>
          </a:p>
          <a:p>
            <a:r>
              <a:rPr lang="en-US" dirty="0" smtClean="0"/>
              <a:t>Local Example – The “Triangle”</a:t>
            </a:r>
          </a:p>
          <a:p>
            <a:r>
              <a:rPr lang="en-US" dirty="0" smtClean="0"/>
              <a:t>Other Examples – Great Lakes region, LA to Tijuana, German Ruhr, </a:t>
            </a:r>
            <a:r>
              <a:rPr lang="en-US" dirty="0" err="1" smtClean="0"/>
              <a:t>Randstad</a:t>
            </a:r>
            <a:r>
              <a:rPr lang="en-US" dirty="0" smtClean="0"/>
              <a:t> in the Netherlands, Japan’s </a:t>
            </a:r>
            <a:r>
              <a:rPr lang="en-US" dirty="0" err="1" smtClean="0"/>
              <a:t>Tokaido</a:t>
            </a:r>
            <a:endParaRPr lang="en-US" dirty="0"/>
          </a:p>
        </p:txBody>
      </p:sp>
      <p:pic>
        <p:nvPicPr>
          <p:cNvPr id="7" name="Content Placeholder 6"/>
          <p:cNvPicPr>
            <a:picLocks noGrp="1" noChangeAspect="1"/>
          </p:cNvPicPr>
          <p:nvPr>
            <p:ph sz="quarter" idx="4"/>
          </p:nvPr>
        </p:nvPicPr>
        <p:blipFill>
          <a:blip r:embed="rId2"/>
          <a:srcRect t="-26011" b="-26011"/>
          <a:stretch>
            <a:fillRect/>
          </a:stretch>
        </p:blipFill>
        <p:spPr>
          <a:xfrm>
            <a:off x="4645025" y="1674813"/>
            <a:ext cx="4041775" cy="4451350"/>
          </a:xfrm>
        </p:spPr>
      </p:pic>
      <p:sp>
        <p:nvSpPr>
          <p:cNvPr id="8" name="TextBox 7"/>
          <p:cNvSpPr txBox="1"/>
          <p:nvPr/>
        </p:nvSpPr>
        <p:spPr>
          <a:xfrm>
            <a:off x="4645025" y="1366308"/>
            <a:ext cx="4041775" cy="830997"/>
          </a:xfrm>
          <a:prstGeom prst="rect">
            <a:avLst/>
          </a:prstGeom>
          <a:noFill/>
        </p:spPr>
        <p:txBody>
          <a:bodyPr wrap="square" rtlCol="0">
            <a:spAutoFit/>
          </a:bodyPr>
          <a:lstStyle/>
          <a:p>
            <a:r>
              <a:rPr lang="en-US" sz="2400" dirty="0" smtClean="0"/>
              <a:t>Downtown areas remain distinct  ….</a:t>
            </a:r>
            <a:endParaRPr lang="en-US" sz="2400" dirty="0"/>
          </a:p>
        </p:txBody>
      </p:sp>
    </p:spTree>
    <p:extLst>
      <p:ext uri="{BB962C8B-B14F-4D97-AF65-F5344CB8AC3E}">
        <p14:creationId xmlns:p14="http://schemas.microsoft.com/office/powerpoint/2010/main" val="2022064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smtClean="0"/>
              <a:t>Rate of Urbanization </a:t>
            </a:r>
            <a:r>
              <a:rPr lang="en-US" sz="3200" dirty="0" err="1" smtClean="0"/>
              <a:t>vs</a:t>
            </a:r>
            <a:r>
              <a:rPr lang="en-US" sz="3200" dirty="0" smtClean="0"/>
              <a:t> Level of Urbanization</a:t>
            </a:r>
            <a:endParaRPr lang="en-US" sz="3200" dirty="0"/>
          </a:p>
        </p:txBody>
      </p:sp>
      <p:sp>
        <p:nvSpPr>
          <p:cNvPr id="8" name="Content Placeholder 7"/>
          <p:cNvSpPr>
            <a:spLocks noGrp="1"/>
          </p:cNvSpPr>
          <p:nvPr>
            <p:ph idx="1"/>
          </p:nvPr>
        </p:nvSpPr>
        <p:spPr/>
        <p:txBody>
          <a:bodyPr>
            <a:normAutofit lnSpcReduction="10000"/>
          </a:bodyPr>
          <a:lstStyle/>
          <a:p>
            <a:pPr marL="0" indent="0">
              <a:buNone/>
            </a:pPr>
            <a:r>
              <a:rPr lang="en-US" b="1" dirty="0" smtClean="0">
                <a:solidFill>
                  <a:srgbClr val="00FF00"/>
                </a:solidFill>
              </a:rPr>
              <a:t>Rate of Urbanization</a:t>
            </a:r>
            <a:r>
              <a:rPr lang="en-US" dirty="0" smtClean="0">
                <a:solidFill>
                  <a:srgbClr val="00FF00"/>
                </a:solidFill>
              </a:rPr>
              <a:t> is the speed at which the population is becoming urban.</a:t>
            </a:r>
          </a:p>
          <a:p>
            <a:pPr marL="0" indent="0">
              <a:buNone/>
            </a:pPr>
            <a:r>
              <a:rPr lang="en-US" b="1" dirty="0" smtClean="0">
                <a:solidFill>
                  <a:srgbClr val="00FF00"/>
                </a:solidFill>
              </a:rPr>
              <a:t>Level of Urbanization </a:t>
            </a:r>
            <a:r>
              <a:rPr lang="en-US" dirty="0" smtClean="0">
                <a:solidFill>
                  <a:srgbClr val="00FF00"/>
                </a:solidFill>
              </a:rPr>
              <a:t>is the percentage of people already considered urban</a:t>
            </a:r>
            <a:r>
              <a:rPr lang="en-US" dirty="0" smtClean="0">
                <a:solidFill>
                  <a:srgbClr val="FF0000"/>
                </a:solidFill>
              </a:rPr>
              <a:t>.</a:t>
            </a:r>
          </a:p>
          <a:p>
            <a:r>
              <a:rPr lang="en-US" dirty="0" smtClean="0"/>
              <a:t>Example – level of urbanization in US is nearly 75% but the rate of urbanization is much lower than that of China which has a rapid rate of urbanization despite is low level of only 30%.</a:t>
            </a:r>
            <a:endParaRPr lang="en-US" dirty="0"/>
          </a:p>
        </p:txBody>
      </p:sp>
    </p:spTree>
    <p:extLst>
      <p:ext uri="{BB962C8B-B14F-4D97-AF65-F5344CB8AC3E}">
        <p14:creationId xmlns:p14="http://schemas.microsoft.com/office/powerpoint/2010/main" val="589322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Hearths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solidFill>
                  <a:srgbClr val="00FF00"/>
                </a:solidFill>
              </a:rPr>
              <a:t>Urban Hearth Areas</a:t>
            </a:r>
            <a:r>
              <a:rPr lang="en-US" dirty="0" smtClean="0">
                <a:solidFill>
                  <a:srgbClr val="00FF00"/>
                </a:solidFill>
              </a:rPr>
              <a:t> are places where urbanization first developed</a:t>
            </a:r>
            <a:r>
              <a:rPr lang="en-US" dirty="0" smtClean="0"/>
              <a:t>. Several qualities are common among the places that were urban hearths:</a:t>
            </a:r>
          </a:p>
          <a:p>
            <a:r>
              <a:rPr lang="en-US" dirty="0" smtClean="0"/>
              <a:t>A dependable water supply;</a:t>
            </a:r>
          </a:p>
          <a:p>
            <a:r>
              <a:rPr lang="en-US" dirty="0" smtClean="0"/>
              <a:t>A long growing season;</a:t>
            </a:r>
          </a:p>
          <a:p>
            <a:r>
              <a:rPr lang="en-US" dirty="0" smtClean="0"/>
              <a:t>Domesticated plants and animals;</a:t>
            </a:r>
          </a:p>
          <a:p>
            <a:r>
              <a:rPr lang="en-US" dirty="0" smtClean="0"/>
              <a:t>Plenty of building materials;</a:t>
            </a:r>
          </a:p>
          <a:p>
            <a:r>
              <a:rPr lang="en-US" dirty="0" smtClean="0"/>
              <a:t>System of writing records.</a:t>
            </a:r>
            <a:endParaRPr lang="en-US" dirty="0"/>
          </a:p>
        </p:txBody>
      </p:sp>
      <p:sp>
        <p:nvSpPr>
          <p:cNvPr id="4" name="TextBox 3"/>
          <p:cNvSpPr txBox="1"/>
          <p:nvPr/>
        </p:nvSpPr>
        <p:spPr>
          <a:xfrm>
            <a:off x="1212145" y="6126162"/>
            <a:ext cx="7003506" cy="461665"/>
          </a:xfrm>
          <a:prstGeom prst="rect">
            <a:avLst/>
          </a:prstGeom>
          <a:noFill/>
        </p:spPr>
        <p:txBody>
          <a:bodyPr wrap="square" rtlCol="0">
            <a:spAutoFit/>
          </a:bodyPr>
          <a:lstStyle/>
          <a:p>
            <a:r>
              <a:rPr lang="en-US" sz="2400" b="1" dirty="0" smtClean="0">
                <a:hlinkClick r:id="rId2"/>
              </a:rPr>
              <a:t>Urbanization and the Evolution of Cities</a:t>
            </a:r>
            <a:endParaRPr lang="en-US" sz="2400" b="1" dirty="0"/>
          </a:p>
        </p:txBody>
      </p:sp>
    </p:spTree>
    <p:extLst>
      <p:ext uri="{BB962C8B-B14F-4D97-AF65-F5344CB8AC3E}">
        <p14:creationId xmlns:p14="http://schemas.microsoft.com/office/powerpoint/2010/main" val="2267739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245780"/>
            <a:ext cx="4040188" cy="639762"/>
          </a:xfrm>
        </p:spPr>
        <p:txBody>
          <a:bodyPr/>
          <a:lstStyle/>
          <a:p>
            <a:r>
              <a:rPr lang="en-US" dirty="0" smtClean="0"/>
              <a:t>Agricultural Urban Hearths</a:t>
            </a:r>
            <a:endParaRPr lang="en-US" dirty="0"/>
          </a:p>
        </p:txBody>
      </p:sp>
      <p:sp>
        <p:nvSpPr>
          <p:cNvPr id="6" name="Content Placeholder 5"/>
          <p:cNvSpPr>
            <a:spLocks noGrp="1"/>
          </p:cNvSpPr>
          <p:nvPr>
            <p:ph sz="half" idx="2"/>
          </p:nvPr>
        </p:nvSpPr>
        <p:spPr>
          <a:xfrm>
            <a:off x="322517" y="1116467"/>
            <a:ext cx="4040188" cy="3951288"/>
          </a:xfrm>
        </p:spPr>
        <p:txBody>
          <a:bodyPr/>
          <a:lstStyle/>
          <a:p>
            <a:pPr marL="0" indent="0">
              <a:buNone/>
            </a:pPr>
            <a:r>
              <a:rPr lang="en-US" dirty="0" smtClean="0"/>
              <a:t>The earliest cities were born around 3500 BCE and were </a:t>
            </a:r>
            <a:r>
              <a:rPr lang="en-US" dirty="0" smtClean="0">
                <a:solidFill>
                  <a:srgbClr val="00FF00"/>
                </a:solidFill>
              </a:rPr>
              <a:t>spawned from agricultural villages</a:t>
            </a:r>
            <a:r>
              <a:rPr lang="en-US" dirty="0" smtClean="0"/>
              <a:t>:</a:t>
            </a:r>
          </a:p>
          <a:p>
            <a:r>
              <a:rPr lang="en-US" dirty="0" smtClean="0"/>
              <a:t>Mesopotamia</a:t>
            </a:r>
          </a:p>
          <a:p>
            <a:r>
              <a:rPr lang="en-US" dirty="0" smtClean="0"/>
              <a:t>Indus River region</a:t>
            </a:r>
          </a:p>
          <a:p>
            <a:r>
              <a:rPr lang="en-US" dirty="0" smtClean="0"/>
              <a:t>Nile Valley</a:t>
            </a:r>
          </a:p>
          <a:p>
            <a:r>
              <a:rPr lang="en-US" dirty="0" smtClean="0"/>
              <a:t>Huang He River Valley</a:t>
            </a:r>
          </a:p>
          <a:p>
            <a:r>
              <a:rPr lang="en-US" dirty="0" smtClean="0"/>
              <a:t>Mexico and Peru</a:t>
            </a:r>
            <a:endParaRPr lang="en-US" dirty="0"/>
          </a:p>
        </p:txBody>
      </p:sp>
      <p:sp>
        <p:nvSpPr>
          <p:cNvPr id="7" name="Text Placeholder 6"/>
          <p:cNvSpPr>
            <a:spLocks noGrp="1"/>
          </p:cNvSpPr>
          <p:nvPr>
            <p:ph type="body" sz="quarter" idx="3"/>
          </p:nvPr>
        </p:nvSpPr>
        <p:spPr>
          <a:xfrm>
            <a:off x="4497388" y="241391"/>
            <a:ext cx="4041775" cy="639762"/>
          </a:xfrm>
        </p:spPr>
        <p:txBody>
          <a:bodyPr/>
          <a:lstStyle/>
          <a:p>
            <a:r>
              <a:rPr lang="en-US" dirty="0" smtClean="0"/>
              <a:t>Trade-Based Urban Hearths</a:t>
            </a:r>
            <a:endParaRPr lang="en-US" dirty="0"/>
          </a:p>
        </p:txBody>
      </p:sp>
      <p:sp>
        <p:nvSpPr>
          <p:cNvPr id="8" name="Content Placeholder 7"/>
          <p:cNvSpPr>
            <a:spLocks noGrp="1"/>
          </p:cNvSpPr>
          <p:nvPr>
            <p:ph sz="quarter" idx="4"/>
          </p:nvPr>
        </p:nvSpPr>
        <p:spPr>
          <a:xfrm>
            <a:off x="4497388" y="1116467"/>
            <a:ext cx="4041775" cy="3951288"/>
          </a:xfrm>
        </p:spPr>
        <p:txBody>
          <a:bodyPr>
            <a:normAutofit fontScale="92500" lnSpcReduction="10000"/>
          </a:bodyPr>
          <a:lstStyle/>
          <a:p>
            <a:r>
              <a:rPr lang="en-US" dirty="0" smtClean="0"/>
              <a:t>Some cities </a:t>
            </a:r>
            <a:r>
              <a:rPr lang="en-US" dirty="0" smtClean="0">
                <a:solidFill>
                  <a:srgbClr val="00FF00"/>
                </a:solidFill>
              </a:rPr>
              <a:t>grew as established marketplaces</a:t>
            </a:r>
            <a:r>
              <a:rPr lang="en-US" dirty="0" smtClean="0"/>
              <a:t>.</a:t>
            </a:r>
          </a:p>
          <a:p>
            <a:r>
              <a:rPr lang="en-US" dirty="0"/>
              <a:t>S</a:t>
            </a:r>
            <a:r>
              <a:rPr lang="en-US" dirty="0" smtClean="0"/>
              <a:t>pread westward throughout the Mediterranean region.</a:t>
            </a:r>
          </a:p>
          <a:p>
            <a:r>
              <a:rPr lang="en-US" dirty="0" smtClean="0"/>
              <a:t>Spread eastward through overland and caravan trade routes to India, China, and then Japan.</a:t>
            </a:r>
          </a:p>
          <a:p>
            <a:r>
              <a:rPr lang="en-US" dirty="0" smtClean="0"/>
              <a:t>Specialization began to occur as cities began to focus on goods over which they had a comparative advantage.</a:t>
            </a:r>
            <a:endParaRPr lang="en-US" dirty="0"/>
          </a:p>
        </p:txBody>
      </p:sp>
      <p:sp>
        <p:nvSpPr>
          <p:cNvPr id="10" name="TextBox 9"/>
          <p:cNvSpPr txBox="1"/>
          <p:nvPr/>
        </p:nvSpPr>
        <p:spPr>
          <a:xfrm>
            <a:off x="457200" y="5298679"/>
            <a:ext cx="8081963" cy="1200328"/>
          </a:xfrm>
          <a:prstGeom prst="rect">
            <a:avLst/>
          </a:prstGeom>
          <a:noFill/>
        </p:spPr>
        <p:txBody>
          <a:bodyPr wrap="square" rtlCol="0">
            <a:spAutoFit/>
          </a:bodyPr>
          <a:lstStyle/>
          <a:p>
            <a:r>
              <a:rPr lang="en-US" sz="2400" b="1" dirty="0" smtClean="0"/>
              <a:t>Greco-Roman Urban Hearths</a:t>
            </a:r>
            <a:endParaRPr lang="en-US" sz="2400" dirty="0" smtClean="0"/>
          </a:p>
          <a:p>
            <a:r>
              <a:rPr lang="en-US" sz="2400" dirty="0" smtClean="0"/>
              <a:t>Cities were </a:t>
            </a:r>
            <a:r>
              <a:rPr lang="en-US" sz="2400" dirty="0" smtClean="0">
                <a:solidFill>
                  <a:srgbClr val="00FF00"/>
                </a:solidFill>
              </a:rPr>
              <a:t>the center of political control over conquered regions</a:t>
            </a:r>
            <a:r>
              <a:rPr lang="en-US" sz="2400" dirty="0" smtClean="0"/>
              <a:t> and were often built in a planned, grid-like pattern.</a:t>
            </a:r>
            <a:endParaRPr lang="en-US" sz="2400" dirty="0"/>
          </a:p>
        </p:txBody>
      </p:sp>
    </p:spTree>
    <p:extLst>
      <p:ext uri="{BB962C8B-B14F-4D97-AF65-F5344CB8AC3E}">
        <p14:creationId xmlns:p14="http://schemas.microsoft.com/office/powerpoint/2010/main" val="838605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Pre-Industrial Cities</a:t>
            </a:r>
            <a:endParaRPr lang="en-US" dirty="0"/>
          </a:p>
        </p:txBody>
      </p:sp>
      <p:sp>
        <p:nvSpPr>
          <p:cNvPr id="8" name="Content Placeholder 7"/>
          <p:cNvSpPr>
            <a:spLocks noGrp="1"/>
          </p:cNvSpPr>
          <p:nvPr>
            <p:ph idx="1"/>
          </p:nvPr>
        </p:nvSpPr>
        <p:spPr/>
        <p:txBody>
          <a:bodyPr>
            <a:normAutofit fontScale="85000" lnSpcReduction="20000"/>
          </a:bodyPr>
          <a:lstStyle/>
          <a:p>
            <a:pPr marL="0" indent="0">
              <a:buNone/>
            </a:pPr>
            <a:r>
              <a:rPr lang="en-US" b="1" dirty="0" smtClean="0">
                <a:solidFill>
                  <a:srgbClr val="00FF00"/>
                </a:solidFill>
              </a:rPr>
              <a:t>Pre-industrial cities</a:t>
            </a:r>
            <a:r>
              <a:rPr lang="en-US" dirty="0" smtClean="0">
                <a:solidFill>
                  <a:srgbClr val="00FF00"/>
                </a:solidFill>
              </a:rPr>
              <a:t> </a:t>
            </a:r>
            <a:r>
              <a:rPr lang="en-US" dirty="0" smtClean="0"/>
              <a:t>are those that </a:t>
            </a:r>
            <a:r>
              <a:rPr lang="en-US" dirty="0" smtClean="0">
                <a:solidFill>
                  <a:srgbClr val="00FF00"/>
                </a:solidFill>
              </a:rPr>
              <a:t>developed prior to industrialization </a:t>
            </a:r>
            <a:r>
              <a:rPr lang="en-US" dirty="0" smtClean="0"/>
              <a:t>and shared several characteristics:</a:t>
            </a:r>
          </a:p>
          <a:p>
            <a:r>
              <a:rPr lang="en-US" dirty="0" smtClean="0"/>
              <a:t>Surrounding rural settlements provided food to urban dwellers who in turn provided different economic functions.</a:t>
            </a:r>
          </a:p>
          <a:p>
            <a:r>
              <a:rPr lang="en-US" dirty="0" smtClean="0"/>
              <a:t>Served as trade centers and gateways to foreign lands and markets.</a:t>
            </a:r>
          </a:p>
          <a:p>
            <a:r>
              <a:rPr lang="en-US" dirty="0" smtClean="0"/>
              <a:t>Had a diverse mix of economic functions in any given space.</a:t>
            </a:r>
          </a:p>
          <a:p>
            <a:r>
              <a:rPr lang="en-US" dirty="0" smtClean="0"/>
              <a:t>Shops, markets, homes and government offices could be found jumbled together but economic segregation often existed between the elite and poor.</a:t>
            </a:r>
            <a:endParaRPr lang="en-US" dirty="0"/>
          </a:p>
        </p:txBody>
      </p:sp>
    </p:spTree>
    <p:extLst>
      <p:ext uri="{BB962C8B-B14F-4D97-AF65-F5344CB8AC3E}">
        <p14:creationId xmlns:p14="http://schemas.microsoft.com/office/powerpoint/2010/main" val="3934098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“Urban-Banana” of Pre-Industrial Cities</a:t>
            </a:r>
            <a:endParaRPr lang="en-US" sz="3600" dirty="0"/>
          </a:p>
        </p:txBody>
      </p:sp>
      <p:sp>
        <p:nvSpPr>
          <p:cNvPr id="3" name="Content Placeholder 2"/>
          <p:cNvSpPr>
            <a:spLocks noGrp="1"/>
          </p:cNvSpPr>
          <p:nvPr>
            <p:ph idx="1"/>
          </p:nvPr>
        </p:nvSpPr>
        <p:spPr>
          <a:xfrm>
            <a:off x="457200" y="1600200"/>
            <a:ext cx="8229600" cy="4711758"/>
          </a:xfrm>
        </p:spPr>
        <p:txBody>
          <a:bodyPr>
            <a:normAutofit fontScale="92500" lnSpcReduction="20000"/>
          </a:bodyPr>
          <a:lstStyle/>
          <a:p>
            <a:pPr marL="0" indent="0">
              <a:buNone/>
            </a:pPr>
            <a:r>
              <a:rPr lang="en-US" dirty="0" smtClean="0"/>
              <a:t>By the beginning of the 1500s, a majority of cities were located in </a:t>
            </a:r>
            <a:r>
              <a:rPr lang="en-US" dirty="0" smtClean="0">
                <a:solidFill>
                  <a:srgbClr val="00FF00"/>
                </a:solidFill>
              </a:rPr>
              <a:t>trade-centers that extended from </a:t>
            </a:r>
            <a:r>
              <a:rPr lang="en-US" u="sng" dirty="0" smtClean="0">
                <a:solidFill>
                  <a:srgbClr val="00FF00"/>
                </a:solidFill>
              </a:rPr>
              <a:t>London</a:t>
            </a:r>
            <a:r>
              <a:rPr lang="en-US" dirty="0" smtClean="0">
                <a:solidFill>
                  <a:srgbClr val="00FF00"/>
                </a:solidFill>
              </a:rPr>
              <a:t> to </a:t>
            </a:r>
            <a:r>
              <a:rPr lang="en-US" u="sng" dirty="0" smtClean="0">
                <a:solidFill>
                  <a:srgbClr val="00FF00"/>
                </a:solidFill>
              </a:rPr>
              <a:t>Tokyo</a:t>
            </a:r>
            <a:r>
              <a:rPr lang="en-US" dirty="0" smtClean="0">
                <a:solidFill>
                  <a:srgbClr val="00FF00"/>
                </a:solidFill>
              </a:rPr>
              <a:t>, a line of cities known as the </a:t>
            </a:r>
            <a:r>
              <a:rPr lang="en-US" b="1" dirty="0" smtClean="0">
                <a:solidFill>
                  <a:srgbClr val="00FF00"/>
                </a:solidFill>
              </a:rPr>
              <a:t>urban banana</a:t>
            </a:r>
            <a:r>
              <a:rPr lang="en-US" dirty="0" smtClean="0"/>
              <a:t>.</a:t>
            </a:r>
          </a:p>
          <a:p>
            <a:r>
              <a:rPr lang="en-US" dirty="0" smtClean="0"/>
              <a:t>Powerful cities: London, Paris, Constantinople, Venice, Cairo, Nanking, </a:t>
            </a:r>
            <a:r>
              <a:rPr lang="en-US" dirty="0" err="1" smtClean="0"/>
              <a:t>Hanchow</a:t>
            </a:r>
            <a:r>
              <a:rPr lang="en-US" dirty="0" smtClean="0"/>
              <a:t>, and Osaka</a:t>
            </a:r>
          </a:p>
          <a:p>
            <a:r>
              <a:rPr lang="en-US" dirty="0" smtClean="0"/>
              <a:t>Resulted from both site and situation factors:</a:t>
            </a:r>
          </a:p>
          <a:p>
            <a:pPr lvl="1"/>
            <a:r>
              <a:rPr lang="en-US" dirty="0" smtClean="0"/>
              <a:t>Site factors: arable land, street layout, building materials</a:t>
            </a:r>
          </a:p>
          <a:p>
            <a:pPr lvl="1"/>
            <a:r>
              <a:rPr lang="en-US" dirty="0" smtClean="0"/>
              <a:t>Situation factors: proximity to major trade routes and other urban places</a:t>
            </a:r>
            <a:endParaRPr lang="en-US" dirty="0"/>
          </a:p>
        </p:txBody>
      </p:sp>
    </p:spTree>
    <p:extLst>
      <p:ext uri="{BB962C8B-B14F-4D97-AF65-F5344CB8AC3E}">
        <p14:creationId xmlns:p14="http://schemas.microsoft.com/office/powerpoint/2010/main" val="3811317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Pre-Industrial Colonial Cities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Colonial cities were those built and developed by colonizers in conquered lands. With the growth of European imperialism, the European’s drive to grab foreign lands and resources fueled their construction and creation of cities in their conquered colonies. They shared common characteristics:</a:t>
            </a:r>
          </a:p>
          <a:p>
            <a:r>
              <a:rPr lang="en-US" dirty="0" smtClean="0"/>
              <a:t>Wide boulevards and prominent, classical architecture</a:t>
            </a:r>
          </a:p>
          <a:p>
            <a:r>
              <a:rPr lang="en-US" dirty="0" smtClean="0"/>
              <a:t>Constructed with the aim of exporting raw resources</a:t>
            </a:r>
            <a:endParaRPr lang="en-US" dirty="0"/>
          </a:p>
        </p:txBody>
      </p:sp>
    </p:spTree>
    <p:extLst>
      <p:ext uri="{BB962C8B-B14F-4D97-AF65-F5344CB8AC3E}">
        <p14:creationId xmlns:p14="http://schemas.microsoft.com/office/powerpoint/2010/main" val="2848440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posters</a:t>
            </a:r>
            <a:endParaRPr lang="en-US" dirty="0"/>
          </a:p>
        </p:txBody>
      </p:sp>
      <p:sp>
        <p:nvSpPr>
          <p:cNvPr id="3" name="Content Placeholder 2"/>
          <p:cNvSpPr>
            <a:spLocks noGrp="1"/>
          </p:cNvSpPr>
          <p:nvPr>
            <p:ph idx="1"/>
          </p:nvPr>
        </p:nvSpPr>
        <p:spPr>
          <a:xfrm>
            <a:off x="457200" y="1600200"/>
            <a:ext cx="8229600" cy="4749800"/>
          </a:xfrm>
        </p:spPr>
        <p:txBody>
          <a:bodyPr>
            <a:normAutofit/>
          </a:bodyPr>
          <a:lstStyle/>
          <a:p>
            <a:r>
              <a:rPr lang="en-US" dirty="0" smtClean="0"/>
              <a:t>Creator</a:t>
            </a:r>
          </a:p>
          <a:p>
            <a:r>
              <a:rPr lang="en-US" dirty="0" smtClean="0"/>
              <a:t>What does it explain?</a:t>
            </a:r>
          </a:p>
          <a:p>
            <a:r>
              <a:rPr lang="en-US" dirty="0" smtClean="0"/>
              <a:t>How is it used?</a:t>
            </a:r>
          </a:p>
          <a:p>
            <a:r>
              <a:rPr lang="en-US" dirty="0" smtClean="0"/>
              <a:t>Illustration</a:t>
            </a:r>
          </a:p>
          <a:p>
            <a:r>
              <a:rPr lang="en-US" dirty="0" smtClean="0"/>
              <a:t>Strengths</a:t>
            </a:r>
          </a:p>
          <a:p>
            <a:r>
              <a:rPr lang="en-US" dirty="0" smtClean="0"/>
              <a:t>Weaknesses</a:t>
            </a:r>
          </a:p>
          <a:p>
            <a:r>
              <a:rPr lang="en-US" dirty="0" smtClean="0"/>
              <a:t>Effectiveness </a:t>
            </a:r>
          </a:p>
          <a:p>
            <a:r>
              <a:rPr lang="en-US" dirty="0" smtClean="0"/>
              <a:t>Example</a:t>
            </a:r>
            <a:endParaRPr lang="en-US" dirty="0"/>
          </a:p>
        </p:txBody>
      </p:sp>
    </p:spTree>
    <p:extLst>
      <p:ext uri="{BB962C8B-B14F-4D97-AF65-F5344CB8AC3E}">
        <p14:creationId xmlns:p14="http://schemas.microsoft.com/office/powerpoint/2010/main" val="1449047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Urban-Industrial Revolution Link</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In 1800, only 5% of the world’s population lived in cities; by 1950, 16% lived in cities; by 2010, nearly 50.5% lived in cities. </a:t>
            </a:r>
          </a:p>
          <a:p>
            <a:pPr marL="0" indent="0">
              <a:buNone/>
            </a:pPr>
            <a:r>
              <a:rPr lang="en-US" dirty="0" smtClean="0">
                <a:solidFill>
                  <a:srgbClr val="00FF00"/>
                </a:solidFill>
              </a:rPr>
              <a:t>The diffusion of the Industrial Revolution is largely responsible for urbanizing the world’s people,</a:t>
            </a:r>
            <a:r>
              <a:rPr lang="en-US" dirty="0" smtClean="0">
                <a:solidFill>
                  <a:srgbClr val="FF0000"/>
                </a:solidFill>
              </a:rPr>
              <a:t> </a:t>
            </a:r>
            <a:r>
              <a:rPr lang="en-US" dirty="0" smtClean="0"/>
              <a:t>though at unequal levels.</a:t>
            </a:r>
          </a:p>
          <a:p>
            <a:r>
              <a:rPr lang="en-US" dirty="0" smtClean="0"/>
              <a:t>75% of the world’s population living in MDC live in urban places</a:t>
            </a:r>
          </a:p>
          <a:p>
            <a:r>
              <a:rPr lang="en-US" dirty="0" smtClean="0"/>
              <a:t>40% of the world’s population in LDC live in urban places</a:t>
            </a:r>
            <a:endParaRPr lang="en-US" dirty="0"/>
          </a:p>
        </p:txBody>
      </p:sp>
    </p:spTree>
    <p:extLst>
      <p:ext uri="{BB962C8B-B14F-4D97-AF65-F5344CB8AC3E}">
        <p14:creationId xmlns:p14="http://schemas.microsoft.com/office/powerpoint/2010/main" val="3692694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Industrial Revolution/2</a:t>
            </a:r>
            <a:r>
              <a:rPr lang="en-US" sz="3200" baseline="30000" dirty="0" smtClean="0"/>
              <a:t>nd</a:t>
            </a:r>
            <a:r>
              <a:rPr lang="en-US" sz="3200" dirty="0" smtClean="0"/>
              <a:t> Agricultural Revolution</a:t>
            </a:r>
            <a:endParaRPr lang="en-US" sz="3200" dirty="0"/>
          </a:p>
        </p:txBody>
      </p:sp>
      <p:sp>
        <p:nvSpPr>
          <p:cNvPr id="3" name="Content Placeholder 2"/>
          <p:cNvSpPr>
            <a:spLocks noGrp="1"/>
          </p:cNvSpPr>
          <p:nvPr>
            <p:ph idx="1"/>
          </p:nvPr>
        </p:nvSpPr>
        <p:spPr/>
        <p:txBody>
          <a:bodyPr>
            <a:normAutofit fontScale="92500" lnSpcReduction="20000"/>
          </a:bodyPr>
          <a:lstStyle/>
          <a:p>
            <a:r>
              <a:rPr lang="en-US" dirty="0" smtClean="0"/>
              <a:t>The European Industrial Revolution triggered the diffusion of city growth with a steady rural-urban migration pattern.</a:t>
            </a:r>
          </a:p>
          <a:p>
            <a:r>
              <a:rPr lang="en-US" dirty="0" smtClean="0"/>
              <a:t>Urbanization grew in a snowball process, as growth of urban jobs provided attractive opportunities to rural people who struggled.</a:t>
            </a:r>
          </a:p>
          <a:p>
            <a:r>
              <a:rPr lang="en-US" dirty="0" smtClean="0"/>
              <a:t>Supporting this pattern of industrial and urban growth was the demographic transition linked to the 2</a:t>
            </a:r>
            <a:r>
              <a:rPr lang="en-US" baseline="30000" dirty="0" smtClean="0"/>
              <a:t>nd</a:t>
            </a:r>
            <a:r>
              <a:rPr lang="en-US" dirty="0" smtClean="0"/>
              <a:t> Agricultural Revolution (supplied more workers to the growing factories and improved food supplies to support increasing population).</a:t>
            </a:r>
            <a:endParaRPr lang="en-US" dirty="0"/>
          </a:p>
        </p:txBody>
      </p:sp>
    </p:spTree>
    <p:extLst>
      <p:ext uri="{BB962C8B-B14F-4D97-AF65-F5344CB8AC3E}">
        <p14:creationId xmlns:p14="http://schemas.microsoft.com/office/powerpoint/2010/main" val="414273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Industrial City</a:t>
            </a:r>
            <a:endParaRPr lang="en-US" dirty="0"/>
          </a:p>
        </p:txBody>
      </p:sp>
      <p:sp>
        <p:nvSpPr>
          <p:cNvPr id="3" name="Content Placeholder 2"/>
          <p:cNvSpPr>
            <a:spLocks noGrp="1"/>
          </p:cNvSpPr>
          <p:nvPr>
            <p:ph idx="1"/>
          </p:nvPr>
        </p:nvSpPr>
        <p:spPr/>
        <p:txBody>
          <a:bodyPr/>
          <a:lstStyle/>
          <a:p>
            <a:pPr marL="0" indent="0">
              <a:buNone/>
            </a:pPr>
            <a:r>
              <a:rPr lang="en-US" dirty="0" smtClean="0"/>
              <a:t>By the early 1900s, most of the world’s great cities were American or European </a:t>
            </a:r>
            <a:r>
              <a:rPr lang="en-US" b="1" dirty="0" smtClean="0"/>
              <a:t>industrial cities</a:t>
            </a:r>
            <a:r>
              <a:rPr lang="en-US" dirty="0" smtClean="0"/>
              <a:t> which grew during the Industrial Revolution. </a:t>
            </a:r>
            <a:endParaRPr lang="en-US" dirty="0"/>
          </a:p>
          <a:p>
            <a:r>
              <a:rPr lang="en-US" dirty="0" smtClean="0"/>
              <a:t>Examples – Manchester, Chicago, Barcelona</a:t>
            </a:r>
          </a:p>
          <a:p>
            <a:r>
              <a:rPr lang="en-US" dirty="0" smtClean="0">
                <a:solidFill>
                  <a:srgbClr val="00FF00"/>
                </a:solidFill>
              </a:rPr>
              <a:t>Primary function was to make and distribute manufactured products</a:t>
            </a:r>
            <a:r>
              <a:rPr lang="en-US" dirty="0" smtClean="0"/>
              <a:t>.</a:t>
            </a:r>
            <a:endParaRPr lang="en-US" dirty="0"/>
          </a:p>
        </p:txBody>
      </p:sp>
    </p:spTree>
    <p:extLst>
      <p:ext uri="{BB962C8B-B14F-4D97-AF65-F5344CB8AC3E}">
        <p14:creationId xmlns:p14="http://schemas.microsoft.com/office/powerpoint/2010/main" val="3528768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74263"/>
            <a:ext cx="9144000" cy="5143500"/>
          </a:xfrm>
          <a:prstGeom prst="rect">
            <a:avLst/>
          </a:prstGeom>
        </p:spPr>
      </p:pic>
      <p:sp>
        <p:nvSpPr>
          <p:cNvPr id="5" name="Rectangle 4"/>
          <p:cNvSpPr/>
          <p:nvPr/>
        </p:nvSpPr>
        <p:spPr>
          <a:xfrm>
            <a:off x="442085" y="215476"/>
            <a:ext cx="799047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4"/>
              </a:rPr>
              <a:t>The 10 Best Cities in the US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46627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Shock Cities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This pattern of rapid growth led to urban spaces that were overwhelmed with the influx of urban in-migrants. </a:t>
            </a:r>
            <a:r>
              <a:rPr lang="en-US" b="1" dirty="0" smtClean="0">
                <a:solidFill>
                  <a:srgbClr val="00FF00"/>
                </a:solidFill>
              </a:rPr>
              <a:t>Shock cities</a:t>
            </a:r>
            <a:r>
              <a:rPr lang="en-US" dirty="0" smtClean="0">
                <a:solidFill>
                  <a:srgbClr val="00FF00"/>
                </a:solidFill>
              </a:rPr>
              <a:t> are urban places experiencing infrastructural challenges related to massive and rapid urbanization.</a:t>
            </a:r>
          </a:p>
          <a:p>
            <a:pPr marL="0" indent="0">
              <a:buNone/>
            </a:pPr>
            <a:endParaRPr lang="en-US" dirty="0"/>
          </a:p>
          <a:p>
            <a:pPr marL="0" indent="0">
              <a:buNone/>
            </a:pPr>
            <a:r>
              <a:rPr lang="en-US" dirty="0" smtClean="0"/>
              <a:t>The challenging social, economic, and cultural changes included:</a:t>
            </a:r>
          </a:p>
          <a:p>
            <a:r>
              <a:rPr lang="en-US" dirty="0" smtClean="0"/>
              <a:t>Slums</a:t>
            </a:r>
          </a:p>
          <a:p>
            <a:r>
              <a:rPr lang="en-US" dirty="0" smtClean="0"/>
              <a:t>Hazardous pollution levels</a:t>
            </a:r>
          </a:p>
          <a:p>
            <a:r>
              <a:rPr lang="en-US" dirty="0" smtClean="0"/>
              <a:t>Deadly fires</a:t>
            </a:r>
          </a:p>
          <a:p>
            <a:r>
              <a:rPr lang="en-US" dirty="0" smtClean="0"/>
              <a:t>The growth of urban prostitution</a:t>
            </a:r>
          </a:p>
          <a:p>
            <a:r>
              <a:rPr lang="en-US" dirty="0" smtClean="0"/>
              <a:t>Exploitation of children</a:t>
            </a:r>
          </a:p>
        </p:txBody>
      </p:sp>
    </p:spTree>
    <p:extLst>
      <p:ext uri="{BB962C8B-B14F-4D97-AF65-F5344CB8AC3E}">
        <p14:creationId xmlns:p14="http://schemas.microsoft.com/office/powerpoint/2010/main" val="845060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Strained Infrastructure</a:t>
            </a:r>
            <a:endParaRPr lang="en-US" dirty="0"/>
          </a:p>
        </p:txBody>
      </p:sp>
      <p:sp>
        <p:nvSpPr>
          <p:cNvPr id="3" name="Content Placeholder 2"/>
          <p:cNvSpPr>
            <a:spLocks noGrp="1"/>
          </p:cNvSpPr>
          <p:nvPr>
            <p:ph idx="1"/>
          </p:nvPr>
        </p:nvSpPr>
        <p:spPr/>
        <p:txBody>
          <a:bodyPr>
            <a:normAutofit fontScale="92500"/>
          </a:bodyPr>
          <a:lstStyle/>
          <a:p>
            <a:r>
              <a:rPr lang="en-US" dirty="0" smtClean="0"/>
              <a:t>An important trend in modern urbanization is its diffusion to less developed parts of the world.</a:t>
            </a:r>
          </a:p>
          <a:p>
            <a:r>
              <a:rPr lang="en-US" dirty="0" smtClean="0">
                <a:solidFill>
                  <a:srgbClr val="00FF00"/>
                </a:solidFill>
              </a:rPr>
              <a:t>Urbanization in less-developed countries is often focused on one or two cities rather than being spread evenly throughout.</a:t>
            </a:r>
          </a:p>
          <a:p>
            <a:r>
              <a:rPr lang="en-US" dirty="0" smtClean="0"/>
              <a:t>Large migration streams of </a:t>
            </a:r>
            <a:r>
              <a:rPr lang="en-US" dirty="0" smtClean="0">
                <a:solidFill>
                  <a:srgbClr val="00FF00"/>
                </a:solidFill>
              </a:rPr>
              <a:t>young adults moving from rural to urban areas </a:t>
            </a:r>
            <a:r>
              <a:rPr lang="en-US" dirty="0" smtClean="0"/>
              <a:t>puts a</a:t>
            </a:r>
            <a:r>
              <a:rPr lang="en-US" dirty="0" smtClean="0">
                <a:solidFill>
                  <a:srgbClr val="00FF00"/>
                </a:solidFill>
              </a:rPr>
              <a:t> high number</a:t>
            </a:r>
            <a:r>
              <a:rPr lang="en-US" dirty="0" smtClean="0"/>
              <a:t> of opportunity-seekers into already </a:t>
            </a:r>
            <a:r>
              <a:rPr lang="en-US" dirty="0" smtClean="0">
                <a:solidFill>
                  <a:srgbClr val="00FF00"/>
                </a:solidFill>
              </a:rPr>
              <a:t>strained places</a:t>
            </a:r>
            <a:r>
              <a:rPr lang="en-US" dirty="0" smtClean="0"/>
              <a:t>.</a:t>
            </a:r>
          </a:p>
        </p:txBody>
      </p:sp>
    </p:spTree>
    <p:extLst>
      <p:ext uri="{BB962C8B-B14F-4D97-AF65-F5344CB8AC3E}">
        <p14:creationId xmlns:p14="http://schemas.microsoft.com/office/powerpoint/2010/main" val="3790053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005" y="553523"/>
            <a:ext cx="8467799" cy="5681761"/>
          </a:xfrm>
          <a:prstGeom prst="rect">
            <a:avLst/>
          </a:prstGeom>
        </p:spPr>
      </p:pic>
    </p:spTree>
    <p:extLst>
      <p:ext uri="{BB962C8B-B14F-4D97-AF65-F5344CB8AC3E}">
        <p14:creationId xmlns:p14="http://schemas.microsoft.com/office/powerpoint/2010/main" val="1113555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3013"/>
          </a:xfrm>
        </p:spPr>
        <p:txBody>
          <a:bodyPr/>
          <a:lstStyle/>
          <a:p>
            <a:r>
              <a:rPr lang="en-US" dirty="0" smtClean="0"/>
              <a:t>Squatter Settlements</a:t>
            </a:r>
            <a:endParaRPr lang="en-US" dirty="0"/>
          </a:p>
        </p:txBody>
      </p:sp>
      <p:sp>
        <p:nvSpPr>
          <p:cNvPr id="3" name="Content Placeholder 2"/>
          <p:cNvSpPr>
            <a:spLocks noGrp="1"/>
          </p:cNvSpPr>
          <p:nvPr>
            <p:ph idx="1"/>
          </p:nvPr>
        </p:nvSpPr>
        <p:spPr>
          <a:xfrm>
            <a:off x="457200" y="1289334"/>
            <a:ext cx="8229600" cy="4945649"/>
          </a:xfrm>
        </p:spPr>
        <p:txBody>
          <a:bodyPr>
            <a:normAutofit fontScale="70000" lnSpcReduction="20000"/>
          </a:bodyPr>
          <a:lstStyle/>
          <a:p>
            <a:r>
              <a:rPr lang="en-US" dirty="0" smtClean="0"/>
              <a:t>Unable to find housing, many new migrants </a:t>
            </a:r>
            <a:r>
              <a:rPr lang="en-US" dirty="0" smtClean="0">
                <a:solidFill>
                  <a:srgbClr val="00FF00"/>
                </a:solidFill>
              </a:rPr>
              <a:t>build </a:t>
            </a:r>
            <a:r>
              <a:rPr lang="en-US" b="1" dirty="0" smtClean="0">
                <a:solidFill>
                  <a:srgbClr val="00FF00"/>
                </a:solidFill>
              </a:rPr>
              <a:t>squatter settlements</a:t>
            </a:r>
            <a:r>
              <a:rPr lang="en-US" b="1" dirty="0" smtClean="0">
                <a:solidFill>
                  <a:srgbClr val="FF0000"/>
                </a:solidFill>
              </a:rPr>
              <a:t> </a:t>
            </a:r>
            <a:r>
              <a:rPr lang="en-US" b="1" dirty="0" smtClean="0"/>
              <a:t>(</a:t>
            </a:r>
            <a:r>
              <a:rPr lang="en-US" b="1" dirty="0" err="1" smtClean="0"/>
              <a:t>barriadas</a:t>
            </a:r>
            <a:r>
              <a:rPr lang="en-US" b="1" dirty="0" smtClean="0"/>
              <a:t>, barrios, favelas, </a:t>
            </a:r>
            <a:r>
              <a:rPr lang="en-US" b="1" dirty="0" err="1" smtClean="0"/>
              <a:t>bidonvilles</a:t>
            </a:r>
            <a:r>
              <a:rPr lang="en-US" b="1" dirty="0" smtClean="0"/>
              <a:t>, </a:t>
            </a:r>
            <a:r>
              <a:rPr lang="en-US" b="1" dirty="0" err="1" smtClean="0"/>
              <a:t>bustees</a:t>
            </a:r>
            <a:r>
              <a:rPr lang="en-US" b="1" dirty="0"/>
              <a:t> </a:t>
            </a:r>
            <a:r>
              <a:rPr lang="en-US" b="1" dirty="0" smtClean="0"/>
              <a:t>…)</a:t>
            </a:r>
            <a:r>
              <a:rPr lang="en-US" dirty="0" smtClean="0"/>
              <a:t> – </a:t>
            </a:r>
            <a:r>
              <a:rPr lang="en-US" dirty="0" smtClean="0">
                <a:solidFill>
                  <a:srgbClr val="00FF00"/>
                </a:solidFill>
              </a:rPr>
              <a:t>makeshift, unsafe housing constructed from any scraps they find on the land they neither rent nor own usually on the edge of the city</a:t>
            </a:r>
            <a:r>
              <a:rPr lang="en-US" dirty="0" smtClean="0">
                <a:solidFill>
                  <a:srgbClr val="FF0000"/>
                </a:solidFill>
              </a:rPr>
              <a:t>.</a:t>
            </a:r>
          </a:p>
          <a:p>
            <a:r>
              <a:rPr lang="en-US" dirty="0" smtClean="0"/>
              <a:t>They have </a:t>
            </a:r>
            <a:r>
              <a:rPr lang="en-US" dirty="0" smtClean="0">
                <a:solidFill>
                  <a:srgbClr val="00FF00"/>
                </a:solidFill>
              </a:rPr>
              <a:t>few or no services</a:t>
            </a:r>
            <a:r>
              <a:rPr lang="en-US" dirty="0" smtClean="0"/>
              <a:t>. Generally they lack schools, paved roads, telephones, or sewers. Electricity is stolen.</a:t>
            </a:r>
          </a:p>
          <a:p>
            <a:r>
              <a:rPr lang="en-US" dirty="0" smtClean="0"/>
              <a:t>At first they do little more than camp of the land or sleep in the street. Families erect primitive shelters and as they find materials the add them to their shacks.</a:t>
            </a:r>
          </a:p>
          <a:p>
            <a:r>
              <a:rPr lang="en-US" dirty="0" smtClean="0"/>
              <a:t>To improve housing conditions they can – move illegally into better-quality, vacant housing or rent slum housing illegally from a landlord because there is a lack of affordable housing in the city to accommodate the rural to urban migration.</a:t>
            </a:r>
          </a:p>
          <a:p>
            <a:r>
              <a:rPr lang="en-US" dirty="0" smtClean="0"/>
              <a:t>Percentage of people living in squatter settlements can range from 33% in Brazil to 85% in Ethiopia.</a:t>
            </a:r>
          </a:p>
          <a:p>
            <a:pPr marL="0" indent="0">
              <a:buNone/>
            </a:pPr>
            <a:endParaRPr lang="en-US" dirty="0"/>
          </a:p>
        </p:txBody>
      </p:sp>
      <p:sp>
        <p:nvSpPr>
          <p:cNvPr id="6" name="TextBox 5"/>
          <p:cNvSpPr txBox="1"/>
          <p:nvPr/>
        </p:nvSpPr>
        <p:spPr>
          <a:xfrm>
            <a:off x="4713898" y="6234983"/>
            <a:ext cx="3972902" cy="369332"/>
          </a:xfrm>
          <a:prstGeom prst="rect">
            <a:avLst/>
          </a:prstGeom>
          <a:noFill/>
        </p:spPr>
        <p:txBody>
          <a:bodyPr wrap="square" rtlCol="0">
            <a:spAutoFit/>
          </a:bodyPr>
          <a:lstStyle/>
          <a:p>
            <a:r>
              <a:rPr lang="en-US" b="1" dirty="0" smtClean="0">
                <a:hlinkClick r:id="rId3"/>
              </a:rPr>
              <a:t>The Places We Live Website</a:t>
            </a:r>
            <a:endParaRPr lang="en-US" b="1" dirty="0"/>
          </a:p>
        </p:txBody>
      </p:sp>
    </p:spTree>
    <p:extLst>
      <p:ext uri="{BB962C8B-B14F-4D97-AF65-F5344CB8AC3E}">
        <p14:creationId xmlns:p14="http://schemas.microsoft.com/office/powerpoint/2010/main" val="3435140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715962"/>
          </a:xfrm>
        </p:spPr>
        <p:txBody>
          <a:bodyPr>
            <a:normAutofit fontScale="90000"/>
          </a:bodyPr>
          <a:lstStyle/>
          <a:p>
            <a:r>
              <a:rPr lang="en-US">
                <a:latin typeface="Arial" charset="0"/>
              </a:rPr>
              <a:t>Squatter Cities</a:t>
            </a:r>
          </a:p>
        </p:txBody>
      </p:sp>
      <p:pic>
        <p:nvPicPr>
          <p:cNvPr id="13315" name="Content Placeholder 8" descr="DSCF0106.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219200"/>
            <a:ext cx="4191000" cy="5410200"/>
          </a:xfrm>
        </p:spPr>
      </p:pic>
      <p:pic>
        <p:nvPicPr>
          <p:cNvPr id="13316" name="Content Placeholder 13" descr="DSCF0137.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219200"/>
            <a:ext cx="4191000" cy="5410200"/>
          </a:xfrm>
        </p:spPr>
      </p:pic>
    </p:spTree>
    <p:extLst>
      <p:ext uri="{BB962C8B-B14F-4D97-AF65-F5344CB8AC3E}">
        <p14:creationId xmlns:p14="http://schemas.microsoft.com/office/powerpoint/2010/main" val="3324889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31800"/>
            <a:ext cx="9144000" cy="5991820"/>
          </a:xfrm>
          <a:prstGeom prst="rect">
            <a:avLst/>
          </a:prstGeom>
        </p:spPr>
      </p:pic>
    </p:spTree>
    <p:extLst>
      <p:ext uri="{BB962C8B-B14F-4D97-AF65-F5344CB8AC3E}">
        <p14:creationId xmlns:p14="http://schemas.microsoft.com/office/powerpoint/2010/main" val="162827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Explain the location of cities.</a:t>
            </a:r>
          </a:p>
          <a:p>
            <a:r>
              <a:rPr lang="en-US" dirty="0" smtClean="0"/>
              <a:t>Describe the growth of your local metropolitan statistical area.</a:t>
            </a:r>
          </a:p>
          <a:p>
            <a:r>
              <a:rPr lang="en-US" dirty="0" smtClean="0"/>
              <a:t>What kinds of features are needed to support urban development?</a:t>
            </a:r>
          </a:p>
          <a:p>
            <a:endParaRPr lang="en-US" dirty="0"/>
          </a:p>
        </p:txBody>
      </p:sp>
    </p:spTree>
    <p:extLst>
      <p:ext uri="{BB962C8B-B14F-4D97-AF65-F5344CB8AC3E}">
        <p14:creationId xmlns:p14="http://schemas.microsoft.com/office/powerpoint/2010/main" val="27183147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6561" y="2472933"/>
            <a:ext cx="2098472" cy="16380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is this a major problem</a:t>
            </a:r>
            <a:endParaRPr lang="en-US" dirty="0"/>
          </a:p>
        </p:txBody>
      </p:sp>
      <p:sp>
        <p:nvSpPr>
          <p:cNvPr id="3" name="Rounded Rectangle 2"/>
          <p:cNvSpPr/>
          <p:nvPr/>
        </p:nvSpPr>
        <p:spPr>
          <a:xfrm>
            <a:off x="3594631" y="2428045"/>
            <a:ext cx="2098472" cy="16380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Problem </a:t>
            </a:r>
            <a:endParaRPr lang="en-US" dirty="0"/>
          </a:p>
        </p:txBody>
      </p:sp>
      <p:sp>
        <p:nvSpPr>
          <p:cNvPr id="4" name="Rounded Rectangle 3"/>
          <p:cNvSpPr/>
          <p:nvPr/>
        </p:nvSpPr>
        <p:spPr>
          <a:xfrm>
            <a:off x="6642171" y="3679556"/>
            <a:ext cx="2098472" cy="16380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What will happen if this problem remains unchecked</a:t>
            </a:r>
            <a:endParaRPr lang="en-US" dirty="0"/>
          </a:p>
        </p:txBody>
      </p:sp>
      <p:sp>
        <p:nvSpPr>
          <p:cNvPr id="5" name="Rounded Rectangle 4"/>
          <p:cNvSpPr/>
          <p:nvPr/>
        </p:nvSpPr>
        <p:spPr>
          <a:xfrm>
            <a:off x="6642171" y="1609042"/>
            <a:ext cx="2098472" cy="16380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What can be done to fix it?</a:t>
            </a:r>
            <a:endParaRPr lang="en-US" dirty="0"/>
          </a:p>
        </p:txBody>
      </p:sp>
    </p:spTree>
    <p:extLst>
      <p:ext uri="{BB962C8B-B14F-4D97-AF65-F5344CB8AC3E}">
        <p14:creationId xmlns:p14="http://schemas.microsoft.com/office/powerpoint/2010/main" val="1343282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Systems</a:t>
            </a:r>
            <a:endParaRPr lang="en-US" dirty="0"/>
          </a:p>
        </p:txBody>
      </p:sp>
      <p:sp>
        <p:nvSpPr>
          <p:cNvPr id="3" name="Content Placeholder 2"/>
          <p:cNvSpPr>
            <a:spLocks noGrp="1"/>
          </p:cNvSpPr>
          <p:nvPr>
            <p:ph idx="1"/>
          </p:nvPr>
        </p:nvSpPr>
        <p:spPr/>
        <p:txBody>
          <a:bodyPr/>
          <a:lstStyle/>
          <a:p>
            <a:pPr marL="0" indent="0">
              <a:buNone/>
            </a:pPr>
            <a:r>
              <a:rPr lang="en-US" dirty="0" smtClean="0"/>
              <a:t>All urban places are part of an interlocking </a:t>
            </a:r>
            <a:r>
              <a:rPr lang="en-US" b="1" dirty="0" smtClean="0"/>
              <a:t>urban system</a:t>
            </a:r>
            <a:r>
              <a:rPr lang="en-US" dirty="0" smtClean="0"/>
              <a:t> of cities that operate within a network of spatial interaction. In other words, </a:t>
            </a:r>
            <a:r>
              <a:rPr lang="en-US" dirty="0" smtClean="0">
                <a:solidFill>
                  <a:srgbClr val="00FF00"/>
                </a:solidFill>
              </a:rPr>
              <a:t>urban places interact with each other and are </a:t>
            </a:r>
            <a:r>
              <a:rPr lang="en-US" u="sng" dirty="0" smtClean="0">
                <a:solidFill>
                  <a:srgbClr val="00FF00"/>
                </a:solidFill>
              </a:rPr>
              <a:t>interdependent</a:t>
            </a:r>
            <a:r>
              <a:rPr lang="en-US" dirty="0" smtClean="0"/>
              <a:t>, not independent, and exist in a spider-web of interacting parts.</a:t>
            </a:r>
            <a:endParaRPr lang="en-US" dirty="0"/>
          </a:p>
        </p:txBody>
      </p:sp>
    </p:spTree>
    <p:extLst>
      <p:ext uri="{BB962C8B-B14F-4D97-AF65-F5344CB8AC3E}">
        <p14:creationId xmlns:p14="http://schemas.microsoft.com/office/powerpoint/2010/main" val="3165203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would you go …</a:t>
            </a:r>
            <a:endParaRPr lang="en-US" dirty="0"/>
          </a:p>
        </p:txBody>
      </p:sp>
      <p:sp>
        <p:nvSpPr>
          <p:cNvPr id="3" name="Content Placeholder 2"/>
          <p:cNvSpPr>
            <a:spLocks noGrp="1"/>
          </p:cNvSpPr>
          <p:nvPr>
            <p:ph idx="1"/>
          </p:nvPr>
        </p:nvSpPr>
        <p:spPr/>
        <p:txBody>
          <a:bodyPr/>
          <a:lstStyle/>
          <a:p>
            <a:r>
              <a:rPr lang="en-US" dirty="0" smtClean="0"/>
              <a:t>To see your favorite band, singer, music group?</a:t>
            </a:r>
          </a:p>
          <a:p>
            <a:r>
              <a:rPr lang="en-US" dirty="0" smtClean="0"/>
              <a:t>To have a meet and greet with a star (anyone you choose)?</a:t>
            </a:r>
          </a:p>
          <a:p>
            <a:r>
              <a:rPr lang="en-US" dirty="0" smtClean="0"/>
              <a:t>To be at opening day of your favorite sports team?</a:t>
            </a:r>
          </a:p>
          <a:p>
            <a:r>
              <a:rPr lang="en-US" dirty="0" smtClean="0"/>
              <a:t>To star in a reality show (or game show)?</a:t>
            </a:r>
          </a:p>
          <a:p>
            <a:r>
              <a:rPr lang="en-US" dirty="0" smtClean="0"/>
              <a:t>To go on the vacation of your dreams?</a:t>
            </a:r>
          </a:p>
          <a:p>
            <a:endParaRPr lang="en-US" dirty="0"/>
          </a:p>
        </p:txBody>
      </p:sp>
    </p:spTree>
    <p:extLst>
      <p:ext uri="{BB962C8B-B14F-4D97-AF65-F5344CB8AC3E}">
        <p14:creationId xmlns:p14="http://schemas.microsoft.com/office/powerpoint/2010/main" val="1425472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Walter </a:t>
            </a:r>
            <a:r>
              <a:rPr lang="en-US" sz="3600" dirty="0" err="1" smtClean="0"/>
              <a:t>Christaller’s</a:t>
            </a:r>
            <a:r>
              <a:rPr lang="en-US" sz="3600" dirty="0" smtClean="0"/>
              <a:t> Central Place Theory</a:t>
            </a:r>
            <a:endParaRPr lang="en-US" sz="3600" dirty="0"/>
          </a:p>
        </p:txBody>
      </p:sp>
      <p:sp>
        <p:nvSpPr>
          <p:cNvPr id="3" name="Content Placeholder 2"/>
          <p:cNvSpPr>
            <a:spLocks noGrp="1"/>
          </p:cNvSpPr>
          <p:nvPr>
            <p:ph idx="1"/>
          </p:nvPr>
        </p:nvSpPr>
        <p:spPr>
          <a:xfrm>
            <a:off x="457200" y="1600200"/>
            <a:ext cx="8229600" cy="5000415"/>
          </a:xfrm>
        </p:spPr>
        <p:txBody>
          <a:bodyPr>
            <a:normAutofit fontScale="92500" lnSpcReduction="10000"/>
          </a:bodyPr>
          <a:lstStyle/>
          <a:p>
            <a:pPr marL="0" indent="0">
              <a:buNone/>
            </a:pPr>
            <a:r>
              <a:rPr lang="en-US" dirty="0" smtClean="0"/>
              <a:t>In the </a:t>
            </a:r>
            <a:r>
              <a:rPr lang="en-US" dirty="0" smtClean="0">
                <a:solidFill>
                  <a:srgbClr val="00FF00"/>
                </a:solidFill>
              </a:rPr>
              <a:t>1930s, German geographer </a:t>
            </a:r>
            <a:r>
              <a:rPr lang="en-US" dirty="0" smtClean="0"/>
              <a:t>Walter </a:t>
            </a:r>
            <a:r>
              <a:rPr lang="en-US" dirty="0" err="1" smtClean="0">
                <a:solidFill>
                  <a:srgbClr val="00FF00"/>
                </a:solidFill>
              </a:rPr>
              <a:t>Christaller</a:t>
            </a:r>
            <a:r>
              <a:rPr lang="en-US" dirty="0" smtClean="0">
                <a:solidFill>
                  <a:srgbClr val="00FF00"/>
                </a:solidFill>
              </a:rPr>
              <a:t> </a:t>
            </a:r>
            <a:r>
              <a:rPr lang="en-US" dirty="0" smtClean="0"/>
              <a:t>developed the </a:t>
            </a:r>
            <a:r>
              <a:rPr lang="en-US" b="1" dirty="0" smtClean="0">
                <a:solidFill>
                  <a:srgbClr val="00FF00"/>
                </a:solidFill>
              </a:rPr>
              <a:t>central place theory</a:t>
            </a:r>
            <a:r>
              <a:rPr lang="en-US" dirty="0" smtClean="0"/>
              <a:t> as a means of studying the geographical patterns of urban land use, specifically looking to </a:t>
            </a:r>
            <a:r>
              <a:rPr lang="en-US" dirty="0" smtClean="0">
                <a:solidFill>
                  <a:srgbClr val="00FF00"/>
                </a:solidFill>
              </a:rPr>
              <a:t>explain and predict the pattern of urban places across the map</a:t>
            </a:r>
            <a:r>
              <a:rPr lang="en-US" dirty="0" smtClean="0"/>
              <a:t>.</a:t>
            </a:r>
          </a:p>
          <a:p>
            <a:pPr marL="0" indent="0">
              <a:buNone/>
            </a:pPr>
            <a:endParaRPr lang="en-US" dirty="0"/>
          </a:p>
          <a:p>
            <a:pPr marL="0" indent="0">
              <a:buNone/>
            </a:pPr>
            <a:r>
              <a:rPr lang="en-US" dirty="0" smtClean="0"/>
              <a:t>Based on the </a:t>
            </a:r>
            <a:r>
              <a:rPr lang="en-US" dirty="0" smtClean="0">
                <a:solidFill>
                  <a:srgbClr val="00FF00"/>
                </a:solidFill>
              </a:rPr>
              <a:t>assumptions </a:t>
            </a:r>
            <a:r>
              <a:rPr lang="en-US" dirty="0" smtClean="0"/>
              <a:t>of: </a:t>
            </a:r>
          </a:p>
          <a:p>
            <a:r>
              <a:rPr lang="en-US" dirty="0" smtClean="0">
                <a:solidFill>
                  <a:srgbClr val="00FF00"/>
                </a:solidFill>
              </a:rPr>
              <a:t>flat land surface; </a:t>
            </a:r>
          </a:p>
          <a:p>
            <a:r>
              <a:rPr lang="en-US" dirty="0" smtClean="0">
                <a:solidFill>
                  <a:srgbClr val="00FF00"/>
                </a:solidFill>
              </a:rPr>
              <a:t>a uniformly distributed rural population; </a:t>
            </a:r>
          </a:p>
          <a:p>
            <a:r>
              <a:rPr lang="en-US" dirty="0" smtClean="0">
                <a:solidFill>
                  <a:srgbClr val="00FF00"/>
                </a:solidFill>
              </a:rPr>
              <a:t>equal transportation </a:t>
            </a:r>
            <a:r>
              <a:rPr lang="en-US" dirty="0" smtClean="0"/>
              <a:t>methods throughout.</a:t>
            </a:r>
            <a:endParaRPr lang="en-US" dirty="0"/>
          </a:p>
        </p:txBody>
      </p:sp>
    </p:spTree>
    <p:extLst>
      <p:ext uri="{BB962C8B-B14F-4D97-AF65-F5344CB8AC3E}">
        <p14:creationId xmlns:p14="http://schemas.microsoft.com/office/powerpoint/2010/main" val="1529060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Ideas of Central Place Theory</a:t>
            </a:r>
            <a:endParaRPr lang="en-US" dirty="0"/>
          </a:p>
        </p:txBody>
      </p:sp>
      <p:sp>
        <p:nvSpPr>
          <p:cNvPr id="3" name="Content Placeholder 2"/>
          <p:cNvSpPr>
            <a:spLocks noGrp="1"/>
          </p:cNvSpPr>
          <p:nvPr>
            <p:ph idx="1"/>
          </p:nvPr>
        </p:nvSpPr>
        <p:spPr/>
        <p:txBody>
          <a:bodyPr>
            <a:noAutofit/>
          </a:bodyPr>
          <a:lstStyle/>
          <a:p>
            <a:r>
              <a:rPr lang="en-US" sz="2500" b="1" dirty="0" smtClean="0">
                <a:solidFill>
                  <a:srgbClr val="00FF00"/>
                </a:solidFill>
              </a:rPr>
              <a:t>Central places</a:t>
            </a:r>
            <a:r>
              <a:rPr lang="en-US" sz="2500" dirty="0" smtClean="0">
                <a:solidFill>
                  <a:srgbClr val="00FF00"/>
                </a:solidFill>
              </a:rPr>
              <a:t> are urban centers that provide services to their surrounding rural people</a:t>
            </a:r>
            <a:r>
              <a:rPr lang="en-US" sz="2500" dirty="0" smtClean="0"/>
              <a:t>, collectively referred to as the central place’s </a:t>
            </a:r>
            <a:r>
              <a:rPr lang="en-US" sz="2500" b="1" dirty="0" smtClean="0">
                <a:solidFill>
                  <a:srgbClr val="00FF00"/>
                </a:solidFill>
              </a:rPr>
              <a:t>hinterland</a:t>
            </a:r>
            <a:r>
              <a:rPr lang="en-US" sz="2500" b="1" dirty="0" smtClean="0">
                <a:solidFill>
                  <a:srgbClr val="FF0000"/>
                </a:solidFill>
              </a:rPr>
              <a:t>.</a:t>
            </a:r>
            <a:endParaRPr lang="en-US" sz="2500" dirty="0" smtClean="0">
              <a:solidFill>
                <a:srgbClr val="FF0000"/>
              </a:solidFill>
            </a:endParaRPr>
          </a:p>
          <a:p>
            <a:r>
              <a:rPr lang="en-US" sz="2500" dirty="0" smtClean="0"/>
              <a:t>The </a:t>
            </a:r>
            <a:r>
              <a:rPr lang="en-US" sz="2500" b="1" dirty="0" smtClean="0">
                <a:solidFill>
                  <a:srgbClr val="00FF00"/>
                </a:solidFill>
              </a:rPr>
              <a:t>threshold</a:t>
            </a:r>
            <a:r>
              <a:rPr lang="en-US" sz="2500" dirty="0" smtClean="0">
                <a:solidFill>
                  <a:srgbClr val="00FF00"/>
                </a:solidFill>
              </a:rPr>
              <a:t> is the </a:t>
            </a:r>
            <a:r>
              <a:rPr lang="en-US" sz="2500" u="sng" dirty="0" smtClean="0">
                <a:solidFill>
                  <a:srgbClr val="00FF00"/>
                </a:solidFill>
              </a:rPr>
              <a:t>minimum</a:t>
            </a:r>
            <a:r>
              <a:rPr lang="en-US" sz="2500" dirty="0" smtClean="0">
                <a:solidFill>
                  <a:srgbClr val="00FF00"/>
                </a:solidFill>
              </a:rPr>
              <a:t> number of people needed to fuel a particular function’s existence </a:t>
            </a:r>
            <a:r>
              <a:rPr lang="en-US" sz="2500" dirty="0" smtClean="0"/>
              <a:t>in a central place. [</a:t>
            </a:r>
            <a:r>
              <a:rPr lang="en-US" sz="2500" dirty="0" smtClean="0">
                <a:solidFill>
                  <a:srgbClr val="00FF00"/>
                </a:solidFill>
              </a:rPr>
              <a:t>the more unique and special – the higher the threshold]</a:t>
            </a:r>
          </a:p>
          <a:p>
            <a:r>
              <a:rPr lang="en-US" sz="2500" dirty="0" smtClean="0"/>
              <a:t>The </a:t>
            </a:r>
            <a:r>
              <a:rPr lang="en-US" sz="2500" b="1" dirty="0" smtClean="0">
                <a:solidFill>
                  <a:srgbClr val="00FF00"/>
                </a:solidFill>
              </a:rPr>
              <a:t>range of a good or service</a:t>
            </a:r>
            <a:r>
              <a:rPr lang="en-US" sz="2500" dirty="0" smtClean="0">
                <a:solidFill>
                  <a:srgbClr val="00FF00"/>
                </a:solidFill>
              </a:rPr>
              <a:t> is the </a:t>
            </a:r>
            <a:r>
              <a:rPr lang="en-US" sz="2500" u="sng" dirty="0" smtClean="0">
                <a:solidFill>
                  <a:srgbClr val="00FF00"/>
                </a:solidFill>
              </a:rPr>
              <a:t>maximum</a:t>
            </a:r>
            <a:r>
              <a:rPr lang="en-US" sz="2500" dirty="0" smtClean="0">
                <a:solidFill>
                  <a:srgbClr val="00FF00"/>
                </a:solidFill>
              </a:rPr>
              <a:t> distance a person is willing to travel to obtain </a:t>
            </a:r>
            <a:r>
              <a:rPr lang="en-US" sz="2500" dirty="0" smtClean="0"/>
              <a:t>that good or service.</a:t>
            </a:r>
          </a:p>
          <a:p>
            <a:r>
              <a:rPr lang="en-US" sz="2500" b="1" dirty="0" smtClean="0">
                <a:solidFill>
                  <a:srgbClr val="00FF00"/>
                </a:solidFill>
              </a:rPr>
              <a:t>Spatial competition</a:t>
            </a:r>
            <a:r>
              <a:rPr lang="en-US" sz="2500" dirty="0" smtClean="0">
                <a:solidFill>
                  <a:srgbClr val="00FF00"/>
                </a:solidFill>
              </a:rPr>
              <a:t> implies that central places compete with each other for customers</a:t>
            </a:r>
            <a:r>
              <a:rPr lang="en-US" sz="2500" dirty="0" smtClean="0"/>
              <a:t>. [people will travel to the closest available option to obtain the good or service wanted]</a:t>
            </a:r>
            <a:endParaRPr lang="en-US" sz="2500" b="1" dirty="0"/>
          </a:p>
        </p:txBody>
      </p:sp>
    </p:spTree>
    <p:extLst>
      <p:ext uri="{BB962C8B-B14F-4D97-AF65-F5344CB8AC3E}">
        <p14:creationId xmlns:p14="http://schemas.microsoft.com/office/powerpoint/2010/main" val="3774066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Hexagonal Spatial Pattern</a:t>
            </a:r>
            <a:endParaRPr lang="en-US" dirty="0"/>
          </a:p>
        </p:txBody>
      </p:sp>
      <p:sp>
        <p:nvSpPr>
          <p:cNvPr id="5" name="Content Placeholder 4"/>
          <p:cNvSpPr>
            <a:spLocks noGrp="1"/>
          </p:cNvSpPr>
          <p:nvPr>
            <p:ph sz="half" idx="1"/>
          </p:nvPr>
        </p:nvSpPr>
        <p:spPr/>
        <p:txBody>
          <a:bodyPr/>
          <a:lstStyle/>
          <a:p>
            <a:r>
              <a:rPr lang="en-US" dirty="0" smtClean="0">
                <a:solidFill>
                  <a:srgbClr val="00FF00"/>
                </a:solidFill>
              </a:rPr>
              <a:t>Higher-order central places contain economic functions with high thresholds and high ranges that require large populations to serve groups of lower-order central places existing around them.</a:t>
            </a:r>
          </a:p>
        </p:txBody>
      </p:sp>
      <p:pic>
        <p:nvPicPr>
          <p:cNvPr id="8" name="Content Placeholder 7"/>
          <p:cNvPicPr>
            <a:picLocks noGrp="1" noChangeAspect="1"/>
          </p:cNvPicPr>
          <p:nvPr>
            <p:ph sz="half" idx="2"/>
          </p:nvPr>
        </p:nvPicPr>
        <p:blipFill>
          <a:blip r:embed="rId2"/>
          <a:srcRect t="2267" b="2267"/>
          <a:stretch>
            <a:fillRect/>
          </a:stretch>
        </p:blipFill>
        <p:spPr/>
      </p:pic>
    </p:spTree>
    <p:extLst>
      <p:ext uri="{BB962C8B-B14F-4D97-AF65-F5344CB8AC3E}">
        <p14:creationId xmlns:p14="http://schemas.microsoft.com/office/powerpoint/2010/main" val="4175858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Gravity Model</a:t>
            </a:r>
            <a:endParaRPr lang="en-US" dirty="0"/>
          </a:p>
        </p:txBody>
      </p:sp>
      <p:sp>
        <p:nvSpPr>
          <p:cNvPr id="6" name="Content Placeholder 5"/>
          <p:cNvSpPr>
            <a:spLocks noGrp="1"/>
          </p:cNvSpPr>
          <p:nvPr>
            <p:ph idx="1"/>
          </p:nvPr>
        </p:nvSpPr>
        <p:spPr/>
        <p:txBody>
          <a:bodyPr>
            <a:normAutofit fontScale="85000" lnSpcReduction="20000"/>
          </a:bodyPr>
          <a:lstStyle/>
          <a:p>
            <a:pPr marL="0" indent="0">
              <a:buNone/>
            </a:pPr>
            <a:r>
              <a:rPr lang="en-US" dirty="0" smtClean="0">
                <a:solidFill>
                  <a:srgbClr val="00FF00"/>
                </a:solidFill>
              </a:rPr>
              <a:t>The </a:t>
            </a:r>
            <a:r>
              <a:rPr lang="en-US" b="1" dirty="0" smtClean="0">
                <a:solidFill>
                  <a:srgbClr val="00FF00"/>
                </a:solidFill>
              </a:rPr>
              <a:t>gravity model</a:t>
            </a:r>
            <a:r>
              <a:rPr lang="en-US" dirty="0" smtClean="0">
                <a:solidFill>
                  <a:srgbClr val="00FF00"/>
                </a:solidFill>
              </a:rPr>
              <a:t> predicts that the optimal location of a service is directly related to the number of people </a:t>
            </a:r>
            <a:r>
              <a:rPr lang="en-US" dirty="0" smtClean="0"/>
              <a:t>in the area </a:t>
            </a:r>
            <a:r>
              <a:rPr lang="en-US" dirty="0" smtClean="0">
                <a:solidFill>
                  <a:srgbClr val="00FF00"/>
                </a:solidFill>
              </a:rPr>
              <a:t>and inversely related to the distance people must travel </a:t>
            </a:r>
            <a:r>
              <a:rPr lang="en-US" dirty="0" smtClean="0"/>
              <a:t>to access it.</a:t>
            </a:r>
          </a:p>
          <a:p>
            <a:pPr marL="0" indent="0">
              <a:buNone/>
            </a:pPr>
            <a:endParaRPr lang="en-US" dirty="0"/>
          </a:p>
          <a:p>
            <a:pPr marL="0" indent="0">
              <a:buNone/>
            </a:pPr>
            <a:r>
              <a:rPr lang="en-US" dirty="0" smtClean="0"/>
              <a:t>According to the gravity model, consumer behavior reflects two patterns:</a:t>
            </a:r>
          </a:p>
          <a:p>
            <a:r>
              <a:rPr lang="en-US" dirty="0" smtClean="0"/>
              <a:t>The greater the number of people living in a particular place, the greater is the number of potential customers for a service.</a:t>
            </a:r>
          </a:p>
          <a:p>
            <a:r>
              <a:rPr lang="en-US" dirty="0" smtClean="0"/>
              <a:t>The farther people are from a particular service, the less likely they are to use it.</a:t>
            </a:r>
            <a:endParaRPr lang="en-US" dirty="0"/>
          </a:p>
        </p:txBody>
      </p:sp>
    </p:spTree>
    <p:extLst>
      <p:ext uri="{BB962C8B-B14F-4D97-AF65-F5344CB8AC3E}">
        <p14:creationId xmlns:p14="http://schemas.microsoft.com/office/powerpoint/2010/main" val="2612307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atin typeface="Calibri" charset="0"/>
              </a:rPr>
              <a:t>Gravity Model</a:t>
            </a:r>
          </a:p>
        </p:txBody>
      </p:sp>
      <p:pic>
        <p:nvPicPr>
          <p:cNvPr id="6147" name="Content Placeholder 6" descr="12_06.jpg"/>
          <p:cNvPicPr>
            <a:picLocks noGrp="1" noChangeAspect="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457200" y="1600200"/>
            <a:ext cx="8229600" cy="4953000"/>
          </a:xfrm>
        </p:spPr>
      </p:pic>
    </p:spTree>
    <p:extLst>
      <p:ext uri="{BB962C8B-B14F-4D97-AF65-F5344CB8AC3E}">
        <p14:creationId xmlns:p14="http://schemas.microsoft.com/office/powerpoint/2010/main" val="353360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397"/>
            <a:ext cx="8229600" cy="815856"/>
          </a:xfrm>
        </p:spPr>
        <p:txBody>
          <a:bodyPr/>
          <a:lstStyle/>
          <a:p>
            <a:r>
              <a:rPr lang="en-US" dirty="0" smtClean="0"/>
              <a:t>Urban Hierarchy</a:t>
            </a:r>
            <a:endParaRPr lang="en-US" dirty="0"/>
          </a:p>
        </p:txBody>
      </p:sp>
      <p:pic>
        <p:nvPicPr>
          <p:cNvPr id="5" name="Content Placeholder 4"/>
          <p:cNvPicPr>
            <a:picLocks noGrp="1" noChangeAspect="1"/>
          </p:cNvPicPr>
          <p:nvPr>
            <p:ph sz="half" idx="1"/>
          </p:nvPr>
        </p:nvPicPr>
        <p:blipFill>
          <a:blip r:embed="rId2"/>
          <a:srcRect l="-21636" r="-21636"/>
          <a:stretch>
            <a:fillRect/>
          </a:stretch>
        </p:blipFill>
        <p:spPr>
          <a:xfrm>
            <a:off x="60419" y="1193114"/>
            <a:ext cx="5120537" cy="5253550"/>
          </a:xfrm>
        </p:spPr>
      </p:pic>
      <p:sp>
        <p:nvSpPr>
          <p:cNvPr id="4" name="Content Placeholder 3"/>
          <p:cNvSpPr>
            <a:spLocks noGrp="1"/>
          </p:cNvSpPr>
          <p:nvPr>
            <p:ph sz="half" idx="2"/>
          </p:nvPr>
        </p:nvSpPr>
        <p:spPr/>
        <p:txBody>
          <a:bodyPr>
            <a:normAutofit fontScale="92500" lnSpcReduction="10000"/>
          </a:bodyPr>
          <a:lstStyle/>
          <a:p>
            <a:r>
              <a:rPr lang="en-US" b="1" dirty="0" smtClean="0">
                <a:solidFill>
                  <a:srgbClr val="00FF00"/>
                </a:solidFill>
              </a:rPr>
              <a:t>Urban hierarchy</a:t>
            </a:r>
            <a:r>
              <a:rPr lang="en-US" dirty="0" smtClean="0">
                <a:solidFill>
                  <a:srgbClr val="00FF00"/>
                </a:solidFill>
              </a:rPr>
              <a:t> is a system of cities consisting of various levels</a:t>
            </a:r>
            <a:r>
              <a:rPr lang="en-US" dirty="0" smtClean="0"/>
              <a:t>, with few cities at the top level and increasingly more settlements on each lower level.</a:t>
            </a:r>
          </a:p>
          <a:p>
            <a:r>
              <a:rPr lang="en-US" dirty="0" smtClean="0">
                <a:solidFill>
                  <a:srgbClr val="00FF00"/>
                </a:solidFill>
              </a:rPr>
              <a:t>Position </a:t>
            </a:r>
            <a:r>
              <a:rPr lang="en-US" dirty="0" smtClean="0"/>
              <a:t>on the hierarchy is </a:t>
            </a:r>
            <a:r>
              <a:rPr lang="en-US" dirty="0" smtClean="0">
                <a:solidFill>
                  <a:srgbClr val="00FF00"/>
                </a:solidFill>
              </a:rPr>
              <a:t>determined by</a:t>
            </a:r>
            <a:r>
              <a:rPr lang="en-US" dirty="0" smtClean="0">
                <a:solidFill>
                  <a:srgbClr val="FF0000"/>
                </a:solidFill>
              </a:rPr>
              <a:t> </a:t>
            </a:r>
            <a:r>
              <a:rPr lang="en-US" dirty="0" smtClean="0"/>
              <a:t>the types of </a:t>
            </a:r>
            <a:r>
              <a:rPr lang="en-US" dirty="0" smtClean="0">
                <a:solidFill>
                  <a:srgbClr val="00FF00"/>
                </a:solidFill>
              </a:rPr>
              <a:t>central place functions it provides</a:t>
            </a:r>
            <a:r>
              <a:rPr lang="en-US" dirty="0" smtClean="0"/>
              <a:t>.</a:t>
            </a:r>
            <a:endParaRPr lang="en-US" dirty="0"/>
          </a:p>
        </p:txBody>
      </p:sp>
      <p:sp>
        <p:nvSpPr>
          <p:cNvPr id="6" name="TextBox 5"/>
          <p:cNvSpPr txBox="1"/>
          <p:nvPr/>
        </p:nvSpPr>
        <p:spPr>
          <a:xfrm>
            <a:off x="4194407" y="5965570"/>
            <a:ext cx="4492393" cy="646331"/>
          </a:xfrm>
          <a:prstGeom prst="rect">
            <a:avLst/>
          </a:prstGeom>
          <a:noFill/>
        </p:spPr>
        <p:txBody>
          <a:bodyPr wrap="square" rtlCol="0">
            <a:spAutoFit/>
          </a:bodyPr>
          <a:lstStyle/>
          <a:p>
            <a:r>
              <a:rPr lang="en-US" b="1" dirty="0" err="1" smtClean="0">
                <a:solidFill>
                  <a:srgbClr val="FF0000"/>
                </a:solidFill>
                <a:hlinkClick r:id="rId3"/>
              </a:rPr>
              <a:t>Kuby</a:t>
            </a:r>
            <a:r>
              <a:rPr lang="en-US" b="1" dirty="0" smtClean="0">
                <a:solidFill>
                  <a:srgbClr val="FF0000"/>
                </a:solidFill>
                <a:hlinkClick r:id="rId3"/>
              </a:rPr>
              <a:t> # 9 – Take Me Out to the Ballgame: Market Areas and Urban Hierarchy </a:t>
            </a:r>
            <a:endParaRPr lang="en-US" b="1" dirty="0">
              <a:solidFill>
                <a:srgbClr val="FF0000"/>
              </a:solidFill>
            </a:endParaRPr>
          </a:p>
        </p:txBody>
      </p:sp>
    </p:spTree>
    <p:extLst>
      <p:ext uri="{BB962C8B-B14F-4D97-AF65-F5344CB8AC3E}">
        <p14:creationId xmlns:p14="http://schemas.microsoft.com/office/powerpoint/2010/main" val="3603120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Central Place + Urban Hierarchy</a:t>
            </a:r>
            <a:br>
              <a:rPr lang="en-US" dirty="0" smtClean="0"/>
            </a:br>
            <a:r>
              <a:rPr lang="en-US" dirty="0" smtClean="0"/>
              <a:t>An Example</a:t>
            </a:r>
            <a:endParaRPr lang="en-US" dirty="0"/>
          </a:p>
        </p:txBody>
      </p:sp>
      <p:sp>
        <p:nvSpPr>
          <p:cNvPr id="6" name="Content Placeholder 5"/>
          <p:cNvSpPr>
            <a:spLocks noGrp="1"/>
          </p:cNvSpPr>
          <p:nvPr>
            <p:ph idx="1"/>
          </p:nvPr>
        </p:nvSpPr>
        <p:spPr>
          <a:xfrm>
            <a:off x="457200" y="1600200"/>
            <a:ext cx="8229600" cy="5058146"/>
          </a:xfrm>
        </p:spPr>
        <p:txBody>
          <a:bodyPr>
            <a:noAutofit/>
          </a:bodyPr>
          <a:lstStyle/>
          <a:p>
            <a:pPr marL="0" indent="0">
              <a:buNone/>
            </a:pPr>
            <a:r>
              <a:rPr lang="en-US" sz="2700" dirty="0" smtClean="0"/>
              <a:t>Over the last thirty years, populations in the US South and West have increased and become wealthier overall. With more people and wealth, more services were needed. Several cities stepped up to fill this need – Phoenix, Atlanta, and Dallas moved up on the urban hierarchy as they grew to offer more central place functions to the newly growing populations. As with any hierarchy, as these cities moved up the ladder, other cities moved to fill their places: cities like Tampa, San Antonio, and Charlotte moved up, while some older manufacturing cities in the Northeast and Midwest began to fall in their rankings within the urban hierarchy.</a:t>
            </a:r>
            <a:endParaRPr lang="en-US" sz="2700" dirty="0"/>
          </a:p>
        </p:txBody>
      </p:sp>
    </p:spTree>
    <p:extLst>
      <p:ext uri="{BB962C8B-B14F-4D97-AF65-F5344CB8AC3E}">
        <p14:creationId xmlns:p14="http://schemas.microsoft.com/office/powerpoint/2010/main" val="1308110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Urbanization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00FF00"/>
                </a:solidFill>
              </a:rPr>
              <a:t>Urbanization</a:t>
            </a:r>
            <a:r>
              <a:rPr lang="en-US" dirty="0" smtClean="0">
                <a:solidFill>
                  <a:srgbClr val="00FF00"/>
                </a:solidFill>
              </a:rPr>
              <a:t> is the growth and diffusion of city landscapes and urban lifestyles.</a:t>
            </a:r>
          </a:p>
          <a:p>
            <a:r>
              <a:rPr lang="en-US" dirty="0" smtClean="0"/>
              <a:t>While most </a:t>
            </a:r>
            <a:r>
              <a:rPr lang="en-US" dirty="0" smtClean="0">
                <a:solidFill>
                  <a:srgbClr val="00FF00"/>
                </a:solidFill>
              </a:rPr>
              <a:t>MDCs are highly urbanized</a:t>
            </a:r>
            <a:r>
              <a:rPr lang="en-US" dirty="0" smtClean="0"/>
              <a:t>, the # and % in </a:t>
            </a:r>
            <a:r>
              <a:rPr lang="en-US" dirty="0" smtClean="0">
                <a:solidFill>
                  <a:srgbClr val="00FF00"/>
                </a:solidFill>
              </a:rPr>
              <a:t>less developed countries </a:t>
            </a:r>
            <a:r>
              <a:rPr lang="en-US" dirty="0" smtClean="0"/>
              <a:t>is </a:t>
            </a:r>
            <a:r>
              <a:rPr lang="en-US" dirty="0" smtClean="0">
                <a:solidFill>
                  <a:srgbClr val="00FF00"/>
                </a:solidFill>
              </a:rPr>
              <a:t>growing</a:t>
            </a:r>
            <a:r>
              <a:rPr lang="en-US" dirty="0" smtClean="0"/>
              <a:t>.</a:t>
            </a:r>
          </a:p>
          <a:p>
            <a:pPr lvl="1"/>
            <a:r>
              <a:rPr lang="en-US" dirty="0" smtClean="0"/>
              <a:t>Eight of Ten of the most populous cities are currently in LDCs – </a:t>
            </a:r>
          </a:p>
          <a:p>
            <a:r>
              <a:rPr lang="en-US" dirty="0" smtClean="0"/>
              <a:t>In MDCs about ¾ of the people live in urban areas, compared to about 2/5 in LDCs.</a:t>
            </a:r>
          </a:p>
        </p:txBody>
      </p:sp>
    </p:spTree>
    <p:extLst>
      <p:ext uri="{BB962C8B-B14F-4D97-AF65-F5344CB8AC3E}">
        <p14:creationId xmlns:p14="http://schemas.microsoft.com/office/powerpoint/2010/main" val="3534439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Rank-Size Rule</a:t>
            </a:r>
            <a:endParaRPr lang="en-US" dirty="0"/>
          </a:p>
        </p:txBody>
      </p:sp>
      <p:sp>
        <p:nvSpPr>
          <p:cNvPr id="3" name="Content Placeholder 2"/>
          <p:cNvSpPr>
            <a:spLocks noGrp="1"/>
          </p:cNvSpPr>
          <p:nvPr>
            <p:ph idx="1"/>
          </p:nvPr>
        </p:nvSpPr>
        <p:spPr/>
        <p:txBody>
          <a:bodyPr>
            <a:normAutofit lnSpcReduction="10000"/>
          </a:bodyPr>
          <a:lstStyle/>
          <a:p>
            <a:r>
              <a:rPr lang="en-US" dirty="0" smtClean="0"/>
              <a:t>There is a </a:t>
            </a:r>
            <a:r>
              <a:rPr lang="en-US" dirty="0" smtClean="0">
                <a:solidFill>
                  <a:srgbClr val="00FF00"/>
                </a:solidFill>
              </a:rPr>
              <a:t>relationship between a city’s population size and its place on the urban hierarchy </a:t>
            </a:r>
            <a:r>
              <a:rPr lang="en-US" dirty="0" smtClean="0"/>
              <a:t>within its urban system.</a:t>
            </a:r>
          </a:p>
          <a:p>
            <a:r>
              <a:rPr lang="en-US" dirty="0" smtClean="0"/>
              <a:t>A city’s ranking in the urban hierarchy can be predicted by the </a:t>
            </a:r>
            <a:r>
              <a:rPr lang="en-US" b="1" dirty="0" smtClean="0">
                <a:solidFill>
                  <a:srgbClr val="00FF00"/>
                </a:solidFill>
              </a:rPr>
              <a:t>rank-size rule</a:t>
            </a:r>
            <a:r>
              <a:rPr lang="en-US" dirty="0" smtClean="0"/>
              <a:t>, which states:</a:t>
            </a:r>
          </a:p>
          <a:p>
            <a:pPr marL="0" indent="0">
              <a:buNone/>
            </a:pPr>
            <a:r>
              <a:rPr lang="en-US" dirty="0">
                <a:solidFill>
                  <a:srgbClr val="FF0000"/>
                </a:solidFill>
              </a:rPr>
              <a:t>	</a:t>
            </a:r>
            <a:r>
              <a:rPr lang="en-US" dirty="0" smtClean="0">
                <a:solidFill>
                  <a:srgbClr val="00FF00"/>
                </a:solidFill>
              </a:rPr>
              <a:t>N</a:t>
            </a:r>
            <a:r>
              <a:rPr lang="en-US" baseline="30000" dirty="0" smtClean="0">
                <a:solidFill>
                  <a:srgbClr val="00FF00"/>
                </a:solidFill>
              </a:rPr>
              <a:t>th </a:t>
            </a:r>
            <a:r>
              <a:rPr lang="en-US" dirty="0" smtClean="0">
                <a:solidFill>
                  <a:srgbClr val="00FF00"/>
                </a:solidFill>
              </a:rPr>
              <a:t>largest city = 1/n the size of largest city</a:t>
            </a:r>
          </a:p>
          <a:p>
            <a:pPr lvl="1"/>
            <a:r>
              <a:rPr lang="en-US" sz="2400" dirty="0"/>
              <a:t>The largest city has 10 million</a:t>
            </a:r>
          </a:p>
          <a:p>
            <a:pPr lvl="1"/>
            <a:r>
              <a:rPr lang="en-US" sz="2400" dirty="0"/>
              <a:t>The next city has 5 million</a:t>
            </a:r>
          </a:p>
          <a:p>
            <a:pPr lvl="1"/>
            <a:r>
              <a:rPr lang="en-US" sz="2400" dirty="0"/>
              <a:t>The next city has </a:t>
            </a:r>
            <a:r>
              <a:rPr lang="en-US" sz="2400" dirty="0" smtClean="0"/>
              <a:t>3.33 </a:t>
            </a:r>
            <a:r>
              <a:rPr lang="en-US" sz="2400" dirty="0"/>
              <a:t>million                        </a:t>
            </a:r>
          </a:p>
          <a:p>
            <a:pPr marL="0" indent="0">
              <a:buNone/>
            </a:pPr>
            <a:endParaRPr lang="en-US" baseline="30000" dirty="0">
              <a:solidFill>
                <a:srgbClr val="00FF00"/>
              </a:solidFill>
            </a:endParaRPr>
          </a:p>
        </p:txBody>
      </p:sp>
    </p:spTree>
    <p:extLst>
      <p:ext uri="{BB962C8B-B14F-4D97-AF65-F5344CB8AC3E}">
        <p14:creationId xmlns:p14="http://schemas.microsoft.com/office/powerpoint/2010/main" val="1813076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4357"/>
          </a:xfrm>
        </p:spPr>
        <p:txBody>
          <a:bodyPr>
            <a:normAutofit fontScale="90000"/>
          </a:bodyPr>
          <a:lstStyle/>
          <a:p>
            <a:r>
              <a:rPr lang="en-US" dirty="0" smtClean="0"/>
              <a:t>Primate Cities</a:t>
            </a:r>
            <a:endParaRPr lang="en-US" dirty="0"/>
          </a:p>
        </p:txBody>
      </p:sp>
      <p:sp>
        <p:nvSpPr>
          <p:cNvPr id="3" name="Content Placeholder 2"/>
          <p:cNvSpPr>
            <a:spLocks noGrp="1"/>
          </p:cNvSpPr>
          <p:nvPr>
            <p:ph idx="1"/>
          </p:nvPr>
        </p:nvSpPr>
        <p:spPr>
          <a:xfrm>
            <a:off x="457200" y="788995"/>
            <a:ext cx="8229600" cy="5850107"/>
          </a:xfrm>
        </p:spPr>
        <p:txBody>
          <a:bodyPr>
            <a:normAutofit fontScale="55000" lnSpcReduction="20000"/>
          </a:bodyPr>
          <a:lstStyle/>
          <a:p>
            <a:pPr marL="0" indent="0">
              <a:buNone/>
            </a:pPr>
            <a:r>
              <a:rPr lang="en-US" dirty="0" smtClean="0">
                <a:solidFill>
                  <a:srgbClr val="00FF00"/>
                </a:solidFill>
              </a:rPr>
              <a:t>Cities with </a:t>
            </a:r>
            <a:r>
              <a:rPr lang="en-US" b="1" dirty="0" smtClean="0">
                <a:solidFill>
                  <a:srgbClr val="00FF00"/>
                </a:solidFill>
              </a:rPr>
              <a:t>primacy</a:t>
            </a:r>
            <a:r>
              <a:rPr lang="en-US" dirty="0" smtClean="0">
                <a:solidFill>
                  <a:srgbClr val="00FF00"/>
                </a:solidFill>
              </a:rPr>
              <a:t> are more than two times the size of the next largest city and exert political, social and economic dominance</a:t>
            </a:r>
            <a:r>
              <a:rPr lang="en-US" dirty="0" smtClean="0">
                <a:solidFill>
                  <a:srgbClr val="FF0000"/>
                </a:solidFill>
              </a:rPr>
              <a:t>.</a:t>
            </a:r>
          </a:p>
          <a:p>
            <a:pPr marL="0" indent="0">
              <a:buNone/>
            </a:pPr>
            <a:endParaRPr lang="en-US" dirty="0" smtClean="0"/>
          </a:p>
          <a:p>
            <a:pPr marL="0" indent="0">
              <a:buNone/>
            </a:pPr>
            <a:r>
              <a:rPr lang="en-US" dirty="0" smtClean="0"/>
              <a:t>Example – Buenos Aires, Argentina is nearly 10 times the size of its second largest city, Rosario.</a:t>
            </a:r>
          </a:p>
          <a:p>
            <a:pPr marL="0" indent="0">
              <a:buNone/>
            </a:pPr>
            <a:endParaRPr lang="en-US" dirty="0" smtClean="0"/>
          </a:p>
          <a:p>
            <a:pPr marL="0" indent="0">
              <a:buNone/>
            </a:pPr>
            <a:r>
              <a:rPr lang="en-US" dirty="0" smtClean="0"/>
              <a:t>Positives of Primate Cities:</a:t>
            </a:r>
          </a:p>
          <a:p>
            <a:r>
              <a:rPr lang="en-US" dirty="0"/>
              <a:t>Advantages of agglomeration of economic activity.</a:t>
            </a:r>
          </a:p>
          <a:p>
            <a:r>
              <a:rPr lang="en-US" dirty="0" smtClean="0"/>
              <a:t>Large </a:t>
            </a:r>
            <a:r>
              <a:rPr lang="en-US" dirty="0"/>
              <a:t>market for goods and services.</a:t>
            </a:r>
          </a:p>
          <a:p>
            <a:r>
              <a:rPr lang="en-US" dirty="0" smtClean="0"/>
              <a:t>Ability </a:t>
            </a:r>
            <a:r>
              <a:rPr lang="en-US" dirty="0"/>
              <a:t>to offer high-end goods and services (including education) because of larger </a:t>
            </a:r>
            <a:r>
              <a:rPr lang="en-US" dirty="0" smtClean="0"/>
              <a:t>threshold population</a:t>
            </a:r>
            <a:r>
              <a:rPr lang="en-US" dirty="0"/>
              <a:t>.</a:t>
            </a:r>
          </a:p>
          <a:p>
            <a:r>
              <a:rPr lang="en-US" dirty="0" smtClean="0"/>
              <a:t>Advantages </a:t>
            </a:r>
            <a:r>
              <a:rPr lang="en-US" dirty="0"/>
              <a:t>of centralized transportation and communication network.</a:t>
            </a:r>
          </a:p>
          <a:p>
            <a:r>
              <a:rPr lang="en-US" dirty="0" smtClean="0"/>
              <a:t>Global </a:t>
            </a:r>
            <a:r>
              <a:rPr lang="en-US" dirty="0"/>
              <a:t>trade opportunities; primate cities can compete on a global scale and attract </a:t>
            </a:r>
            <a:r>
              <a:rPr lang="en-US" dirty="0" smtClean="0"/>
              <a:t>foreign investment.</a:t>
            </a:r>
          </a:p>
          <a:p>
            <a:pPr marL="0" indent="0">
              <a:buNone/>
            </a:pPr>
            <a:r>
              <a:rPr lang="en-US" dirty="0" smtClean="0"/>
              <a:t>Negatives of Primate Cities:</a:t>
            </a:r>
          </a:p>
          <a:p>
            <a:r>
              <a:rPr lang="en-US" dirty="0"/>
              <a:t>Unequal economic and/or resource development.</a:t>
            </a:r>
          </a:p>
          <a:p>
            <a:r>
              <a:rPr lang="en-US" dirty="0" smtClean="0"/>
              <a:t>Unequal </a:t>
            </a:r>
            <a:r>
              <a:rPr lang="en-US" dirty="0"/>
              <a:t>distribution of wealth and/or power.</a:t>
            </a:r>
          </a:p>
          <a:p>
            <a:r>
              <a:rPr lang="en-US" dirty="0" smtClean="0"/>
              <a:t>Transportation </a:t>
            </a:r>
            <a:r>
              <a:rPr lang="en-US" dirty="0"/>
              <a:t>network (hub and spoke) prevents equal accessibility to all regions.</a:t>
            </a:r>
          </a:p>
          <a:p>
            <a:r>
              <a:rPr lang="en-US" dirty="0" smtClean="0"/>
              <a:t>Impact </a:t>
            </a:r>
            <a:r>
              <a:rPr lang="en-US" dirty="0"/>
              <a:t>of centrifugal forces and difficulties of political cohesion on economic development.</a:t>
            </a:r>
          </a:p>
          <a:p>
            <a:r>
              <a:rPr lang="en-US" dirty="0" smtClean="0"/>
              <a:t>Brain </a:t>
            </a:r>
            <a:r>
              <a:rPr lang="en-US" dirty="0"/>
              <a:t>drain — migration and unequal distribution of education, entrepreneurship, opportunities.</a:t>
            </a:r>
          </a:p>
        </p:txBody>
      </p:sp>
    </p:spTree>
    <p:extLst>
      <p:ext uri="{BB962C8B-B14F-4D97-AF65-F5344CB8AC3E}">
        <p14:creationId xmlns:p14="http://schemas.microsoft.com/office/powerpoint/2010/main" val="1801957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Centrality</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Additionally, when a </a:t>
            </a:r>
            <a:r>
              <a:rPr lang="en-US" dirty="0" smtClean="0">
                <a:solidFill>
                  <a:srgbClr val="00FF00"/>
                </a:solidFill>
              </a:rPr>
              <a:t>city dominates economic, political, or cultural functions more than you would expect based on its population size</a:t>
            </a:r>
            <a:r>
              <a:rPr lang="en-US" dirty="0" smtClean="0"/>
              <a:t>, the city also </a:t>
            </a:r>
            <a:r>
              <a:rPr lang="en-US" dirty="0" smtClean="0">
                <a:solidFill>
                  <a:srgbClr val="00FF00"/>
                </a:solidFill>
              </a:rPr>
              <a:t>demonstrates a high degree of </a:t>
            </a:r>
            <a:r>
              <a:rPr lang="en-US" b="1" dirty="0" smtClean="0">
                <a:solidFill>
                  <a:srgbClr val="00FF00"/>
                </a:solidFill>
              </a:rPr>
              <a:t>centrality</a:t>
            </a:r>
            <a:r>
              <a:rPr lang="en-US" dirty="0" smtClean="0"/>
              <a:t>, or the possession of central place functions.</a:t>
            </a:r>
          </a:p>
          <a:p>
            <a:pPr marL="0" indent="0">
              <a:buNone/>
            </a:pPr>
            <a:endParaRPr lang="en-US" dirty="0"/>
          </a:p>
          <a:p>
            <a:pPr marL="0" indent="0">
              <a:buNone/>
            </a:pPr>
            <a:r>
              <a:rPr lang="en-US" dirty="0" smtClean="0"/>
              <a:t>Example – Managua, Nicaragua accounts for only 30% of the total population but controls nearly 40% of the country’s economy.</a:t>
            </a:r>
            <a:endParaRPr lang="en-US" dirty="0"/>
          </a:p>
        </p:txBody>
      </p:sp>
    </p:spTree>
    <p:extLst>
      <p:ext uri="{BB962C8B-B14F-4D97-AF65-F5344CB8AC3E}">
        <p14:creationId xmlns:p14="http://schemas.microsoft.com/office/powerpoint/2010/main" val="3042211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Cities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In the interlocking, interacting network of cities throughout the world, there exist some </a:t>
            </a:r>
            <a:r>
              <a:rPr lang="en-US" b="1" dirty="0" smtClean="0">
                <a:solidFill>
                  <a:srgbClr val="00FF00"/>
                </a:solidFill>
              </a:rPr>
              <a:t>world cities</a:t>
            </a:r>
            <a:r>
              <a:rPr lang="en-US" dirty="0" smtClean="0">
                <a:solidFill>
                  <a:srgbClr val="00FF00"/>
                </a:solidFill>
              </a:rPr>
              <a:t>, powerful cities that control a disproportionately high level of the world’s economic, political, and cultural activities</a:t>
            </a:r>
            <a:r>
              <a:rPr lang="en-US" dirty="0" smtClean="0"/>
              <a:t>.</a:t>
            </a:r>
          </a:p>
          <a:p>
            <a:r>
              <a:rPr lang="en-US" dirty="0" smtClean="0"/>
              <a:t>Sometimes called global cities, they have a </a:t>
            </a:r>
            <a:r>
              <a:rPr lang="en-US" dirty="0" smtClean="0">
                <a:solidFill>
                  <a:srgbClr val="00FF00"/>
                </a:solidFill>
              </a:rPr>
              <a:t>high degree of centrality.</a:t>
            </a:r>
          </a:p>
          <a:p>
            <a:r>
              <a:rPr lang="en-US" dirty="0" smtClean="0"/>
              <a:t>The physical location of a world’s city is less important than its ability to be a prominent node in the global communications infrastructure.</a:t>
            </a:r>
          </a:p>
          <a:p>
            <a:r>
              <a:rPr lang="en-US" dirty="0" smtClean="0"/>
              <a:t>Examples – London, New York, Tokyo</a:t>
            </a:r>
          </a:p>
        </p:txBody>
      </p:sp>
    </p:spTree>
    <p:extLst>
      <p:ext uri="{BB962C8B-B14F-4D97-AF65-F5344CB8AC3E}">
        <p14:creationId xmlns:p14="http://schemas.microsoft.com/office/powerpoint/2010/main" val="1645530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Pan-Regional Influence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00FF00"/>
                </a:solidFill>
              </a:rPr>
              <a:t>World cities have </a:t>
            </a:r>
            <a:r>
              <a:rPr lang="en-US" b="1" dirty="0" smtClean="0">
                <a:solidFill>
                  <a:srgbClr val="00FF00"/>
                </a:solidFill>
              </a:rPr>
              <a:t>pan-regional influence</a:t>
            </a:r>
            <a:r>
              <a:rPr lang="en-US" dirty="0" smtClean="0">
                <a:solidFill>
                  <a:srgbClr val="00FF00"/>
                </a:solidFill>
              </a:rPr>
              <a:t>, a reach that extends beyond the city’s own region </a:t>
            </a:r>
            <a:r>
              <a:rPr lang="en-US" dirty="0" smtClean="0"/>
              <a:t>into the other centers of economic control.</a:t>
            </a:r>
          </a:p>
          <a:p>
            <a:pPr marL="0" indent="0">
              <a:buNone/>
            </a:pPr>
            <a:endParaRPr lang="en-US" dirty="0"/>
          </a:p>
          <a:p>
            <a:pPr marL="0" indent="0">
              <a:buNone/>
            </a:pPr>
            <a:r>
              <a:rPr lang="en-US" dirty="0" smtClean="0"/>
              <a:t>Example – New York City</a:t>
            </a:r>
          </a:p>
          <a:p>
            <a:r>
              <a:rPr lang="en-US" dirty="0" smtClean="0"/>
              <a:t>Range extends beyond North America into the other two centers of economic control, Europe/Africa/Middle East and Asia/Oceania.</a:t>
            </a:r>
          </a:p>
          <a:p>
            <a:r>
              <a:rPr lang="en-US" dirty="0" smtClean="0"/>
              <a:t>Home to powerful media outlets, financial institutions, global corporations headquarters, and political organizations like the UN.</a:t>
            </a:r>
            <a:endParaRPr lang="en-US" dirty="0"/>
          </a:p>
        </p:txBody>
      </p:sp>
    </p:spTree>
    <p:extLst>
      <p:ext uri="{BB962C8B-B14F-4D97-AF65-F5344CB8AC3E}">
        <p14:creationId xmlns:p14="http://schemas.microsoft.com/office/powerpoint/2010/main" val="3008215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8476"/>
          </a:xfrm>
        </p:spPr>
        <p:txBody>
          <a:bodyPr/>
          <a:lstStyle/>
          <a:p>
            <a:r>
              <a:rPr lang="en-US" dirty="0" smtClean="0"/>
              <a:t>Hierarchy of Business Services</a:t>
            </a:r>
            <a:endParaRPr lang="en-US" dirty="0"/>
          </a:p>
        </p:txBody>
      </p:sp>
      <p:sp>
        <p:nvSpPr>
          <p:cNvPr id="3" name="Content Placeholder 2"/>
          <p:cNvSpPr>
            <a:spLocks noGrp="1"/>
          </p:cNvSpPr>
          <p:nvPr>
            <p:ph idx="1"/>
          </p:nvPr>
        </p:nvSpPr>
        <p:spPr>
          <a:xfrm>
            <a:off x="457200" y="1327820"/>
            <a:ext cx="8229600" cy="5195819"/>
          </a:xfrm>
        </p:spPr>
        <p:txBody>
          <a:bodyPr>
            <a:normAutofit fontScale="77500" lnSpcReduction="20000"/>
          </a:bodyPr>
          <a:lstStyle/>
          <a:p>
            <a:pPr marL="0" indent="0">
              <a:buNone/>
            </a:pPr>
            <a:r>
              <a:rPr lang="en-US" dirty="0" smtClean="0"/>
              <a:t>Geographers distinguish four levels of cities that play a major role in the  provision of producer and other business service in the global economy.</a:t>
            </a:r>
          </a:p>
          <a:p>
            <a:pPr marL="514350" indent="-514350">
              <a:buAutoNum type="arabicPeriod"/>
            </a:pPr>
            <a:r>
              <a:rPr lang="en-US" dirty="0" smtClean="0">
                <a:solidFill>
                  <a:srgbClr val="00FF00"/>
                </a:solidFill>
              </a:rPr>
              <a:t>World Cities </a:t>
            </a:r>
            <a:r>
              <a:rPr lang="en-US" dirty="0" smtClean="0"/>
              <a:t>– law, banking, insurance, accounting, and advertising concentrate in large numbers</a:t>
            </a:r>
            <a:endParaRPr lang="en-US" dirty="0"/>
          </a:p>
          <a:p>
            <a:pPr marL="514350" indent="-514350">
              <a:buAutoNum type="arabicPeriod"/>
            </a:pPr>
            <a:r>
              <a:rPr lang="en-US" dirty="0" smtClean="0">
                <a:solidFill>
                  <a:srgbClr val="00FF00"/>
                </a:solidFill>
              </a:rPr>
              <a:t>Command and Control Centers </a:t>
            </a:r>
            <a:r>
              <a:rPr lang="en-US" dirty="0" smtClean="0"/>
              <a:t>– headquarters of large corporations, business services, educational, medical, and public institutions</a:t>
            </a:r>
          </a:p>
          <a:p>
            <a:pPr marL="514350" indent="-514350">
              <a:buAutoNum type="arabicPeriod"/>
            </a:pPr>
            <a:r>
              <a:rPr lang="en-US" dirty="0" smtClean="0">
                <a:solidFill>
                  <a:srgbClr val="00FF00"/>
                </a:solidFill>
              </a:rPr>
              <a:t>Specialized Producer-Service Centers </a:t>
            </a:r>
            <a:r>
              <a:rPr lang="en-US" dirty="0" smtClean="0"/>
              <a:t>– narrow and highly specialized variety of services</a:t>
            </a:r>
          </a:p>
          <a:p>
            <a:pPr marL="514350" indent="-514350">
              <a:buAutoNum type="arabicPeriod"/>
            </a:pPr>
            <a:r>
              <a:rPr lang="en-US" dirty="0" smtClean="0">
                <a:solidFill>
                  <a:srgbClr val="00FF00"/>
                </a:solidFill>
              </a:rPr>
              <a:t>Dependent Centers</a:t>
            </a:r>
          </a:p>
          <a:p>
            <a:pPr marL="914400" lvl="1" indent="-514350"/>
            <a:r>
              <a:rPr lang="en-US" dirty="0" smtClean="0"/>
              <a:t>Resort, Retirement, and Residential Centers</a:t>
            </a:r>
          </a:p>
          <a:p>
            <a:pPr marL="914400" lvl="1" indent="-514350"/>
            <a:r>
              <a:rPr lang="en-US" dirty="0" smtClean="0"/>
              <a:t>Manufacturing Centers</a:t>
            </a:r>
          </a:p>
          <a:p>
            <a:pPr marL="914400" lvl="1" indent="-514350"/>
            <a:r>
              <a:rPr lang="en-US" dirty="0" smtClean="0"/>
              <a:t>Industrial and Military Centers</a:t>
            </a:r>
          </a:p>
          <a:p>
            <a:pPr marL="914400" lvl="1" indent="-514350"/>
            <a:r>
              <a:rPr lang="en-US" dirty="0" smtClean="0"/>
              <a:t>Mining and Industrial Centers</a:t>
            </a:r>
          </a:p>
        </p:txBody>
      </p:sp>
    </p:spTree>
    <p:extLst>
      <p:ext uri="{BB962C8B-B14F-4D97-AF65-F5344CB8AC3E}">
        <p14:creationId xmlns:p14="http://schemas.microsoft.com/office/powerpoint/2010/main" val="3733879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CL_10e_Figure_12_26_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504825" y="-19244"/>
            <a:ext cx="8134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6113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Megacities</a:t>
            </a:r>
            <a:endParaRPr lang="en-US" dirty="0"/>
          </a:p>
        </p:txBody>
      </p:sp>
      <p:sp>
        <p:nvSpPr>
          <p:cNvPr id="3" name="Content Placeholder 2"/>
          <p:cNvSpPr>
            <a:spLocks noGrp="1"/>
          </p:cNvSpPr>
          <p:nvPr>
            <p:ph idx="1"/>
          </p:nvPr>
        </p:nvSpPr>
        <p:spPr/>
        <p:txBody>
          <a:bodyPr/>
          <a:lstStyle/>
          <a:p>
            <a:pPr marL="0" indent="0">
              <a:buNone/>
            </a:pPr>
            <a:r>
              <a:rPr lang="en-US" dirty="0" smtClean="0"/>
              <a:t>Though not considered world cities, </a:t>
            </a:r>
            <a:r>
              <a:rPr lang="en-US" b="1" dirty="0" smtClean="0">
                <a:solidFill>
                  <a:srgbClr val="00FF00"/>
                </a:solidFill>
              </a:rPr>
              <a:t>megacities</a:t>
            </a:r>
            <a:r>
              <a:rPr lang="en-US" dirty="0" smtClean="0">
                <a:solidFill>
                  <a:srgbClr val="00FF00"/>
                </a:solidFill>
              </a:rPr>
              <a:t> have a high degree of centrality and primacy</a:t>
            </a:r>
            <a:r>
              <a:rPr lang="en-US" dirty="0" smtClean="0"/>
              <a:t>, thereby exerting high levels on influence and power in their countries economies.</a:t>
            </a:r>
          </a:p>
          <a:p>
            <a:r>
              <a:rPr lang="en-US" dirty="0" smtClean="0"/>
              <a:t>All megacities </a:t>
            </a:r>
            <a:r>
              <a:rPr lang="en-US" dirty="0" smtClean="0">
                <a:solidFill>
                  <a:srgbClr val="00FF00"/>
                </a:solidFill>
              </a:rPr>
              <a:t>have over 10 million inhabitants.</a:t>
            </a:r>
          </a:p>
          <a:p>
            <a:r>
              <a:rPr lang="en-US" dirty="0" smtClean="0"/>
              <a:t>Examples – Beijing, Cairo, Mexico City, and Jakarta</a:t>
            </a:r>
            <a:endParaRPr lang="en-US" dirty="0"/>
          </a:p>
        </p:txBody>
      </p:sp>
    </p:spTree>
    <p:extLst>
      <p:ext uri="{BB962C8B-B14F-4D97-AF65-F5344CB8AC3E}">
        <p14:creationId xmlns:p14="http://schemas.microsoft.com/office/powerpoint/2010/main" val="30986733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551"/>
          </a:xfrm>
        </p:spPr>
        <p:txBody>
          <a:bodyPr>
            <a:normAutofit fontScale="90000"/>
          </a:bodyPr>
          <a:lstStyle/>
          <a:p>
            <a:r>
              <a:rPr lang="en-US" dirty="0" err="1" smtClean="0"/>
              <a:t>Borchert’s</a:t>
            </a:r>
            <a:r>
              <a:rPr lang="en-US" dirty="0" smtClean="0"/>
              <a:t> Model of Urban Evolution</a:t>
            </a:r>
            <a:endParaRPr lang="en-US" dirty="0"/>
          </a:p>
        </p:txBody>
      </p:sp>
      <p:sp>
        <p:nvSpPr>
          <p:cNvPr id="3" name="Content Placeholder 2"/>
          <p:cNvSpPr>
            <a:spLocks noGrp="1"/>
          </p:cNvSpPr>
          <p:nvPr>
            <p:ph idx="1"/>
          </p:nvPr>
        </p:nvSpPr>
        <p:spPr>
          <a:xfrm>
            <a:off x="457200" y="1154626"/>
            <a:ext cx="8229600" cy="4971537"/>
          </a:xfrm>
        </p:spPr>
        <p:txBody>
          <a:bodyPr>
            <a:normAutofit fontScale="92500"/>
          </a:bodyPr>
          <a:lstStyle/>
          <a:p>
            <a:r>
              <a:rPr lang="en-US" dirty="0" smtClean="0"/>
              <a:t>In the 1960s, </a:t>
            </a:r>
            <a:r>
              <a:rPr lang="en-US" dirty="0" smtClean="0">
                <a:solidFill>
                  <a:srgbClr val="00FF00"/>
                </a:solidFill>
              </a:rPr>
              <a:t>Samuel </a:t>
            </a:r>
            <a:r>
              <a:rPr lang="en-US" dirty="0" err="1" smtClean="0">
                <a:solidFill>
                  <a:srgbClr val="00FF00"/>
                </a:solidFill>
              </a:rPr>
              <a:t>Borchert</a:t>
            </a:r>
            <a:r>
              <a:rPr lang="en-US" dirty="0" smtClean="0">
                <a:solidFill>
                  <a:srgbClr val="00FF00"/>
                </a:solidFill>
              </a:rPr>
              <a:t> studied cities </a:t>
            </a:r>
            <a:r>
              <a:rPr lang="en-US" dirty="0" smtClean="0"/>
              <a:t>in the US </a:t>
            </a:r>
            <a:r>
              <a:rPr lang="en-US" dirty="0" smtClean="0">
                <a:solidFill>
                  <a:srgbClr val="00FF00"/>
                </a:solidFill>
              </a:rPr>
              <a:t>and linked changes in transportation technology to urban evolution</a:t>
            </a:r>
            <a:r>
              <a:rPr lang="en-US" dirty="0" smtClean="0"/>
              <a:t>.</a:t>
            </a:r>
          </a:p>
          <a:p>
            <a:pPr lvl="1"/>
            <a:r>
              <a:rPr lang="en-US" dirty="0" smtClean="0">
                <a:solidFill>
                  <a:srgbClr val="00FF00"/>
                </a:solidFill>
              </a:rPr>
              <a:t>Stage 1: “sail-wagon era” of 1790-1830, cities mostly near ports and waterways.</a:t>
            </a:r>
          </a:p>
          <a:p>
            <a:pPr lvl="1"/>
            <a:r>
              <a:rPr lang="en-US" dirty="0" smtClean="0">
                <a:solidFill>
                  <a:srgbClr val="00FF00"/>
                </a:solidFill>
              </a:rPr>
              <a:t>Stage 2: “iron-horse cities” of 1830-1870, when the railroad and steam boats were rapidly spreading.</a:t>
            </a:r>
          </a:p>
          <a:p>
            <a:pPr lvl="1"/>
            <a:r>
              <a:rPr lang="en-US" dirty="0" smtClean="0">
                <a:solidFill>
                  <a:srgbClr val="00FF00"/>
                </a:solidFill>
              </a:rPr>
              <a:t>Stage 3: “steel-rail epoch” of 1870-1920, industrial cities blossomed</a:t>
            </a:r>
          </a:p>
          <a:p>
            <a:pPr lvl="1"/>
            <a:r>
              <a:rPr lang="en-US" dirty="0" smtClean="0">
                <a:solidFill>
                  <a:srgbClr val="00FF00"/>
                </a:solidFill>
              </a:rPr>
              <a:t>Stage 4: cities of 1920 that were intricately linked to car and air travel leading to rapid spread of suburbs</a:t>
            </a:r>
            <a:endParaRPr lang="en-US" dirty="0">
              <a:solidFill>
                <a:srgbClr val="00FF00"/>
              </a:solidFill>
            </a:endParaRPr>
          </a:p>
        </p:txBody>
      </p:sp>
    </p:spTree>
    <p:extLst>
      <p:ext uri="{BB962C8B-B14F-4D97-AF65-F5344CB8AC3E}">
        <p14:creationId xmlns:p14="http://schemas.microsoft.com/office/powerpoint/2010/main" val="74043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794"/>
          </a:xfrm>
        </p:spPr>
        <p:txBody>
          <a:bodyPr>
            <a:normAutofit fontScale="90000"/>
          </a:bodyPr>
          <a:lstStyle/>
          <a:p>
            <a:r>
              <a:rPr lang="en-US" dirty="0" smtClean="0"/>
              <a:t>Central Business District</a:t>
            </a:r>
            <a:endParaRPr lang="en-US" dirty="0"/>
          </a:p>
        </p:txBody>
      </p:sp>
      <p:sp>
        <p:nvSpPr>
          <p:cNvPr id="3" name="Content Placeholder 2"/>
          <p:cNvSpPr>
            <a:spLocks noGrp="1"/>
          </p:cNvSpPr>
          <p:nvPr>
            <p:ph idx="1"/>
          </p:nvPr>
        </p:nvSpPr>
        <p:spPr>
          <a:xfrm>
            <a:off x="457200" y="1231601"/>
            <a:ext cx="8229600" cy="5330525"/>
          </a:xfrm>
        </p:spPr>
        <p:txBody>
          <a:bodyPr>
            <a:normAutofit fontScale="77500" lnSpcReduction="20000"/>
          </a:bodyPr>
          <a:lstStyle/>
          <a:p>
            <a:pPr marL="0" indent="0">
              <a:buNone/>
            </a:pPr>
            <a:r>
              <a:rPr lang="en-US" dirty="0" smtClean="0"/>
              <a:t>All of the comparative models of North American cities possess a </a:t>
            </a:r>
            <a:r>
              <a:rPr lang="en-US" b="1" dirty="0" smtClean="0">
                <a:solidFill>
                  <a:srgbClr val="00FF00"/>
                </a:solidFill>
              </a:rPr>
              <a:t>central business district (CBD)</a:t>
            </a:r>
            <a:r>
              <a:rPr lang="en-US" dirty="0" smtClean="0">
                <a:solidFill>
                  <a:srgbClr val="00FF00"/>
                </a:solidFill>
              </a:rPr>
              <a:t>, or original core of a city’s economy</a:t>
            </a:r>
            <a:r>
              <a:rPr lang="en-US" dirty="0" smtClean="0"/>
              <a:t>, like the nucleus of a cell.</a:t>
            </a:r>
          </a:p>
          <a:p>
            <a:pPr marL="0" indent="0">
              <a:buNone/>
            </a:pPr>
            <a:endParaRPr lang="en-US" dirty="0"/>
          </a:p>
          <a:p>
            <a:pPr marL="0" indent="0">
              <a:buNone/>
            </a:pPr>
            <a:r>
              <a:rPr lang="en-US" dirty="0" smtClean="0"/>
              <a:t>Consumer and business services are attracted to the CBD because of its accessibility. </a:t>
            </a:r>
            <a:r>
              <a:rPr lang="en-US" dirty="0" smtClean="0">
                <a:solidFill>
                  <a:srgbClr val="00FF00"/>
                </a:solidFill>
              </a:rPr>
              <a:t>Three types of retail services concentrate in the CBD:</a:t>
            </a:r>
          </a:p>
          <a:p>
            <a:r>
              <a:rPr lang="en-US" dirty="0" smtClean="0">
                <a:solidFill>
                  <a:srgbClr val="00FF00"/>
                </a:solidFill>
              </a:rPr>
              <a:t>Shops with high threshold</a:t>
            </a:r>
          </a:p>
          <a:p>
            <a:r>
              <a:rPr lang="en-US" dirty="0" smtClean="0">
                <a:solidFill>
                  <a:srgbClr val="00FF00"/>
                </a:solidFill>
              </a:rPr>
              <a:t>Shops with long range</a:t>
            </a:r>
          </a:p>
          <a:p>
            <a:r>
              <a:rPr lang="en-US" dirty="0" smtClean="0">
                <a:solidFill>
                  <a:srgbClr val="00FF00"/>
                </a:solidFill>
              </a:rPr>
              <a:t>Shops that serve people who work in the CBD</a:t>
            </a:r>
          </a:p>
          <a:p>
            <a:endParaRPr lang="en-US" dirty="0"/>
          </a:p>
          <a:p>
            <a:pPr marL="0" indent="0">
              <a:buNone/>
            </a:pPr>
            <a:r>
              <a:rPr lang="en-US" dirty="0" smtClean="0"/>
              <a:t>The accessibility produces extreme competition for the limited sites available. As a result, land value in the center is very high. Also have given it a three dimensional character, pushing it vertically.</a:t>
            </a:r>
            <a:endParaRPr lang="en-US" dirty="0"/>
          </a:p>
        </p:txBody>
      </p:sp>
    </p:spTree>
    <p:extLst>
      <p:ext uri="{BB962C8B-B14F-4D97-AF65-F5344CB8AC3E}">
        <p14:creationId xmlns:p14="http://schemas.microsoft.com/office/powerpoint/2010/main" val="2773839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Increasing Percentage of People in Cities</a:t>
            </a:r>
            <a:endParaRPr lang="en-US" sz="3600"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The percentage of people living in cities increased from:</a:t>
            </a:r>
          </a:p>
          <a:p>
            <a:pPr marL="0" indent="0">
              <a:buNone/>
            </a:pPr>
            <a:r>
              <a:rPr lang="en-US" dirty="0"/>
              <a:t>	</a:t>
            </a:r>
            <a:r>
              <a:rPr lang="en-US" dirty="0" smtClean="0"/>
              <a:t>1800 – 1%</a:t>
            </a:r>
          </a:p>
          <a:p>
            <a:pPr marL="0" indent="0">
              <a:buNone/>
            </a:pPr>
            <a:r>
              <a:rPr lang="en-US" dirty="0"/>
              <a:t>	</a:t>
            </a:r>
            <a:r>
              <a:rPr lang="en-US" dirty="0" smtClean="0"/>
              <a:t>1850 – 6%</a:t>
            </a:r>
          </a:p>
          <a:p>
            <a:pPr marL="0" indent="0">
              <a:buNone/>
            </a:pPr>
            <a:r>
              <a:rPr lang="en-US" dirty="0"/>
              <a:t>	</a:t>
            </a:r>
            <a:r>
              <a:rPr lang="en-US" dirty="0" smtClean="0"/>
              <a:t>1900 – 14%</a:t>
            </a:r>
          </a:p>
          <a:p>
            <a:pPr marL="0" indent="0">
              <a:buNone/>
            </a:pPr>
            <a:r>
              <a:rPr lang="en-US" dirty="0"/>
              <a:t>	</a:t>
            </a:r>
            <a:r>
              <a:rPr lang="en-US" dirty="0" smtClean="0"/>
              <a:t>1950 – 30%</a:t>
            </a:r>
          </a:p>
          <a:p>
            <a:pPr marL="0" indent="0">
              <a:buNone/>
            </a:pPr>
            <a:r>
              <a:rPr lang="en-US" dirty="0"/>
              <a:t>	</a:t>
            </a:r>
            <a:r>
              <a:rPr lang="en-US" dirty="0" smtClean="0"/>
              <a:t>2000 – 47%</a:t>
            </a:r>
          </a:p>
          <a:p>
            <a:pPr marL="0" indent="0">
              <a:buNone/>
            </a:pPr>
            <a:r>
              <a:rPr lang="en-US" dirty="0" smtClean="0"/>
              <a:t>The population of urban settlements exceeded that of rural settlements for the first time in history in 2008.</a:t>
            </a:r>
          </a:p>
          <a:p>
            <a:pPr marL="0" indent="0">
              <a:buNone/>
            </a:pPr>
            <a:endParaRPr lang="en-US" dirty="0"/>
          </a:p>
        </p:txBody>
      </p:sp>
    </p:spTree>
    <p:extLst>
      <p:ext uri="{BB962C8B-B14F-4D97-AF65-F5344CB8AC3E}">
        <p14:creationId xmlns:p14="http://schemas.microsoft.com/office/powerpoint/2010/main" val="1454874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Excluded from the CBD</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00FF00"/>
                </a:solidFill>
              </a:rPr>
              <a:t>High rents and land shortages discourage two principle activities in the central area – manufacturing and residence.</a:t>
            </a:r>
          </a:p>
          <a:p>
            <a:pPr marL="0" indent="0">
              <a:buNone/>
            </a:pPr>
            <a:endParaRPr lang="en-US" dirty="0"/>
          </a:p>
          <a:p>
            <a:pPr marL="0" indent="0">
              <a:buNone/>
            </a:pPr>
            <a:r>
              <a:rPr lang="en-US" dirty="0" smtClean="0"/>
              <a:t>Business have moved to suburbs. Manufactures have selected peripheral locations because land costs are lower. Services providers have moved to the suburbs because most of their customers are there.</a:t>
            </a:r>
            <a:endParaRPr lang="en-US" dirty="0"/>
          </a:p>
        </p:txBody>
      </p:sp>
    </p:spTree>
    <p:extLst>
      <p:ext uri="{BB962C8B-B14F-4D97-AF65-F5344CB8AC3E}">
        <p14:creationId xmlns:p14="http://schemas.microsoft.com/office/powerpoint/2010/main" val="473600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9144000" cy="6400800"/>
          </a:xfrm>
          <a:prstGeom prst="rect">
            <a:avLst/>
          </a:prstGeom>
        </p:spPr>
      </p:pic>
      <p:sp>
        <p:nvSpPr>
          <p:cNvPr id="6" name="Rectangle 5"/>
          <p:cNvSpPr/>
          <p:nvPr/>
        </p:nvSpPr>
        <p:spPr>
          <a:xfrm>
            <a:off x="708287" y="5690620"/>
            <a:ext cx="4572000" cy="1015663"/>
          </a:xfrm>
          <a:prstGeom prst="rect">
            <a:avLst/>
          </a:prstGeom>
        </p:spPr>
        <p:txBody>
          <a:bodyPr>
            <a:spAutoFit/>
          </a:bodyPr>
          <a:lstStyle/>
          <a:p>
            <a:pPr algn="ctr"/>
            <a:r>
              <a:rPr lang="en-US" sz="2400" b="1" dirty="0" smtClean="0"/>
              <a:t>Models of Urban Structure</a:t>
            </a:r>
            <a:r>
              <a:rPr lang="en-US" dirty="0" smtClean="0"/>
              <a:t/>
            </a:r>
            <a:br>
              <a:rPr lang="en-US" dirty="0" smtClean="0"/>
            </a:br>
            <a:r>
              <a:rPr lang="en-US" dirty="0" smtClean="0"/>
              <a:t>help to explain where different types of people live in an urban area</a:t>
            </a:r>
            <a:endParaRPr lang="en-US" dirty="0"/>
          </a:p>
        </p:txBody>
      </p:sp>
    </p:spTree>
    <p:extLst>
      <p:ext uri="{BB962C8B-B14F-4D97-AF65-F5344CB8AC3E}">
        <p14:creationId xmlns:p14="http://schemas.microsoft.com/office/powerpoint/2010/main" val="21499320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Concentric Zone Model</a:t>
            </a:r>
            <a:endParaRPr lang="en-US" dirty="0"/>
          </a:p>
        </p:txBody>
      </p:sp>
      <p:sp>
        <p:nvSpPr>
          <p:cNvPr id="3" name="Content Placeholder 2"/>
          <p:cNvSpPr>
            <a:spLocks noGrp="1"/>
          </p:cNvSpPr>
          <p:nvPr>
            <p:ph idx="1"/>
          </p:nvPr>
        </p:nvSpPr>
        <p:spPr/>
        <p:txBody>
          <a:bodyPr/>
          <a:lstStyle/>
          <a:p>
            <a:r>
              <a:rPr lang="en-US" dirty="0" smtClean="0"/>
              <a:t>Developed in the 1920s by E.W. </a:t>
            </a:r>
            <a:r>
              <a:rPr lang="en-US" dirty="0" smtClean="0">
                <a:solidFill>
                  <a:srgbClr val="00FF00"/>
                </a:solidFill>
              </a:rPr>
              <a:t>Burgess, the </a:t>
            </a:r>
            <a:r>
              <a:rPr lang="en-US" b="1" dirty="0" smtClean="0">
                <a:solidFill>
                  <a:srgbClr val="00FF00"/>
                </a:solidFill>
              </a:rPr>
              <a:t>concentric zone model</a:t>
            </a:r>
            <a:r>
              <a:rPr lang="en-US" dirty="0" smtClean="0"/>
              <a:t> was the first model to explain and predict urban growth.</a:t>
            </a:r>
          </a:p>
          <a:p>
            <a:r>
              <a:rPr lang="en-US" dirty="0" smtClean="0"/>
              <a:t>Based on urban growth in Chicago.</a:t>
            </a:r>
          </a:p>
          <a:p>
            <a:r>
              <a:rPr lang="en-US" dirty="0" smtClean="0"/>
              <a:t>Model </a:t>
            </a:r>
            <a:r>
              <a:rPr lang="en-US" dirty="0" smtClean="0">
                <a:solidFill>
                  <a:srgbClr val="00FF00"/>
                </a:solidFill>
              </a:rPr>
              <a:t>suggest that a city’s land use can be viewed from above as a series of concentric rings.</a:t>
            </a:r>
          </a:p>
        </p:txBody>
      </p:sp>
    </p:spTree>
    <p:extLst>
      <p:ext uri="{BB962C8B-B14F-4D97-AF65-F5344CB8AC3E}">
        <p14:creationId xmlns:p14="http://schemas.microsoft.com/office/powerpoint/2010/main" val="2308492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282"/>
          </a:xfrm>
        </p:spPr>
        <p:txBody>
          <a:bodyPr>
            <a:normAutofit fontScale="90000"/>
          </a:bodyPr>
          <a:lstStyle/>
          <a:p>
            <a:r>
              <a:rPr lang="en-US" dirty="0" smtClean="0"/>
              <a:t>Concentric Zone Model Continued</a:t>
            </a:r>
            <a:endParaRPr lang="en-US" dirty="0"/>
          </a:p>
        </p:txBody>
      </p:sp>
      <p:sp>
        <p:nvSpPr>
          <p:cNvPr id="4" name="Content Placeholder 3"/>
          <p:cNvSpPr>
            <a:spLocks noGrp="1"/>
          </p:cNvSpPr>
          <p:nvPr>
            <p:ph sz="half" idx="1"/>
          </p:nvPr>
        </p:nvSpPr>
        <p:spPr>
          <a:xfrm>
            <a:off x="457200" y="1019920"/>
            <a:ext cx="4038600" cy="5657670"/>
          </a:xfrm>
        </p:spPr>
        <p:txBody>
          <a:bodyPr>
            <a:normAutofit fontScale="92500" lnSpcReduction="10000"/>
          </a:bodyPr>
          <a:lstStyle/>
          <a:p>
            <a:r>
              <a:rPr lang="en-US" dirty="0" smtClean="0">
                <a:solidFill>
                  <a:srgbClr val="00FF00"/>
                </a:solidFill>
              </a:rPr>
              <a:t>Assumes</a:t>
            </a:r>
            <a:r>
              <a:rPr lang="en-US" dirty="0" smtClean="0"/>
              <a:t> a process called </a:t>
            </a:r>
            <a:r>
              <a:rPr lang="en-US" b="1" dirty="0" smtClean="0">
                <a:solidFill>
                  <a:srgbClr val="00FF00"/>
                </a:solidFill>
              </a:rPr>
              <a:t>succession migration</a:t>
            </a:r>
            <a:r>
              <a:rPr lang="en-US" dirty="0" smtClean="0">
                <a:solidFill>
                  <a:srgbClr val="00FF00"/>
                </a:solidFill>
              </a:rPr>
              <a:t> </a:t>
            </a:r>
            <a:r>
              <a:rPr lang="en-US" dirty="0" smtClean="0"/>
              <a:t>in which </a:t>
            </a:r>
            <a:r>
              <a:rPr lang="en-US" dirty="0" smtClean="0">
                <a:solidFill>
                  <a:srgbClr val="00FF00"/>
                </a:solidFill>
              </a:rPr>
              <a:t>new arrivals to cities tend to move first into the inner rings</a:t>
            </a:r>
            <a:r>
              <a:rPr lang="en-US" dirty="0" smtClean="0"/>
              <a:t>, near the CBD, </a:t>
            </a:r>
            <a:r>
              <a:rPr lang="en-US" dirty="0" smtClean="0">
                <a:solidFill>
                  <a:srgbClr val="00FF00"/>
                </a:solidFill>
              </a:rPr>
              <a:t>which pushes that already present into farther rings.</a:t>
            </a:r>
          </a:p>
          <a:p>
            <a:r>
              <a:rPr lang="en-US" dirty="0" smtClean="0"/>
              <a:t>Because of this constant invasion there exists a ring, known </a:t>
            </a:r>
            <a:r>
              <a:rPr lang="en-US" dirty="0" smtClean="0">
                <a:solidFill>
                  <a:srgbClr val="00FF00"/>
                </a:solidFill>
              </a:rPr>
              <a:t>as </a:t>
            </a:r>
            <a:r>
              <a:rPr lang="en-US" b="1" dirty="0" smtClean="0">
                <a:solidFill>
                  <a:srgbClr val="00FF00"/>
                </a:solidFill>
              </a:rPr>
              <a:t>zone in transition</a:t>
            </a:r>
            <a:r>
              <a:rPr lang="en-US" dirty="0" smtClean="0">
                <a:solidFill>
                  <a:srgbClr val="00FF00"/>
                </a:solidFill>
              </a:rPr>
              <a:t>, just outside of CBD that never becomes developed</a:t>
            </a:r>
            <a:r>
              <a:rPr lang="en-US" dirty="0" smtClean="0"/>
              <a:t> (skid row).</a:t>
            </a:r>
            <a:endParaRPr lang="en-US" dirty="0"/>
          </a:p>
        </p:txBody>
      </p:sp>
      <p:pic>
        <p:nvPicPr>
          <p:cNvPr id="10" name="Content Placeholder 9"/>
          <p:cNvPicPr>
            <a:picLocks noGrp="1" noChangeAspect="1"/>
          </p:cNvPicPr>
          <p:nvPr>
            <p:ph sz="half" idx="2"/>
          </p:nvPr>
        </p:nvPicPr>
        <p:blipFill>
          <a:blip r:embed="rId2"/>
          <a:srcRect l="-16520" r="-16520"/>
          <a:stretch>
            <a:fillRect/>
          </a:stretch>
        </p:blipFill>
        <p:spPr>
          <a:xfrm>
            <a:off x="4213648" y="873622"/>
            <a:ext cx="4636936" cy="5630774"/>
          </a:xfrm>
        </p:spPr>
      </p:pic>
    </p:spTree>
    <p:extLst>
      <p:ext uri="{BB962C8B-B14F-4D97-AF65-F5344CB8AC3E}">
        <p14:creationId xmlns:p14="http://schemas.microsoft.com/office/powerpoint/2010/main" val="22969648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2403" y="646029"/>
            <a:ext cx="4769360" cy="5819880"/>
          </a:xfrm>
          <a:prstGeom prst="rect">
            <a:avLst/>
          </a:prstGeom>
        </p:spPr>
      </p:pic>
      <p:sp>
        <p:nvSpPr>
          <p:cNvPr id="6" name="TextBox 5"/>
          <p:cNvSpPr txBox="1"/>
          <p:nvPr/>
        </p:nvSpPr>
        <p:spPr>
          <a:xfrm>
            <a:off x="5406552" y="885213"/>
            <a:ext cx="3213147" cy="5262980"/>
          </a:xfrm>
          <a:prstGeom prst="rect">
            <a:avLst/>
          </a:prstGeom>
          <a:noFill/>
        </p:spPr>
        <p:txBody>
          <a:bodyPr wrap="square" rtlCol="0">
            <a:spAutoFit/>
          </a:bodyPr>
          <a:lstStyle/>
          <a:p>
            <a:r>
              <a:rPr lang="en-US" sz="2800" dirty="0" smtClean="0"/>
              <a:t>Example of concentric zone model in Indianapolis, the distribution of renters. The percentage of households that rent their home is greater near the CBD and less in the outer rings.</a:t>
            </a:r>
            <a:endParaRPr lang="en-US" sz="2800" dirty="0"/>
          </a:p>
        </p:txBody>
      </p:sp>
    </p:spTree>
    <p:extLst>
      <p:ext uri="{BB962C8B-B14F-4D97-AF65-F5344CB8AC3E}">
        <p14:creationId xmlns:p14="http://schemas.microsoft.com/office/powerpoint/2010/main" val="844078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Rent Curve</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The CBD is the premiere land-use ring nearest the point of maximum accessibility and visibility in the city, a point known as the </a:t>
            </a:r>
            <a:r>
              <a:rPr lang="en-US" b="1" dirty="0" smtClean="0"/>
              <a:t>peak land value intersection.</a:t>
            </a:r>
            <a:endParaRPr lang="en-US" dirty="0" smtClean="0"/>
          </a:p>
          <a:p>
            <a:r>
              <a:rPr lang="en-US" dirty="0" smtClean="0"/>
              <a:t>The </a:t>
            </a:r>
            <a:r>
              <a:rPr lang="en-US" b="1" dirty="0" smtClean="0">
                <a:solidFill>
                  <a:srgbClr val="00FF00"/>
                </a:solidFill>
              </a:rPr>
              <a:t>bid-rent curve</a:t>
            </a:r>
            <a:r>
              <a:rPr lang="en-US" dirty="0" smtClean="0">
                <a:solidFill>
                  <a:srgbClr val="00FF00"/>
                </a:solidFill>
              </a:rPr>
              <a:t> predicts that land prices and population density decline as distances from the CBD increases</a:t>
            </a:r>
            <a:r>
              <a:rPr lang="en-US" dirty="0" smtClean="0">
                <a:solidFill>
                  <a:srgbClr val="FF0000"/>
                </a:solidFill>
              </a:rPr>
              <a:t>.</a:t>
            </a:r>
            <a:endParaRPr lang="en-US" dirty="0">
              <a:solidFill>
                <a:srgbClr val="FF0000"/>
              </a:solidFill>
            </a:endParaRPr>
          </a:p>
        </p:txBody>
      </p:sp>
      <p:pic>
        <p:nvPicPr>
          <p:cNvPr id="5" name="Content Placeholder 4"/>
          <p:cNvPicPr>
            <a:picLocks noGrp="1" noChangeAspect="1"/>
          </p:cNvPicPr>
          <p:nvPr>
            <p:ph sz="half" idx="2"/>
          </p:nvPr>
        </p:nvPicPr>
        <p:blipFill rotWithShape="1">
          <a:blip r:embed="rId2"/>
          <a:srcRect/>
          <a:stretch/>
        </p:blipFill>
        <p:spPr/>
      </p:pic>
    </p:spTree>
    <p:extLst>
      <p:ext uri="{BB962C8B-B14F-4D97-AF65-F5344CB8AC3E}">
        <p14:creationId xmlns:p14="http://schemas.microsoft.com/office/powerpoint/2010/main" val="33464191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5758293" cy="1143000"/>
          </a:xfrm>
        </p:spPr>
        <p:txBody>
          <a:bodyPr/>
          <a:lstStyle/>
          <a:p>
            <a:r>
              <a:rPr lang="en-US" dirty="0" smtClean="0"/>
              <a:t>Density Gradient</a:t>
            </a:r>
            <a:endParaRPr lang="en-US" dirty="0"/>
          </a:p>
        </p:txBody>
      </p:sp>
      <p:sp>
        <p:nvSpPr>
          <p:cNvPr id="6" name="Content Placeholder 5"/>
          <p:cNvSpPr>
            <a:spLocks noGrp="1"/>
          </p:cNvSpPr>
          <p:nvPr>
            <p:ph sz="half" idx="1"/>
          </p:nvPr>
        </p:nvSpPr>
        <p:spPr>
          <a:xfrm>
            <a:off x="457199" y="1600200"/>
            <a:ext cx="5468843" cy="4692514"/>
          </a:xfrm>
        </p:spPr>
        <p:txBody>
          <a:bodyPr>
            <a:normAutofit fontScale="77500" lnSpcReduction="20000"/>
          </a:bodyPr>
          <a:lstStyle/>
          <a:p>
            <a:pPr marL="0" indent="0">
              <a:buNone/>
            </a:pPr>
            <a:r>
              <a:rPr lang="en-US" dirty="0" smtClean="0"/>
              <a:t>As you travel outward from the center of a city, you can watch the decline at which people live. This density change in an urban area is called the </a:t>
            </a:r>
            <a:r>
              <a:rPr lang="en-US" b="1" dirty="0" smtClean="0">
                <a:solidFill>
                  <a:srgbClr val="00FF00"/>
                </a:solidFill>
              </a:rPr>
              <a:t>density gradient</a:t>
            </a:r>
            <a:r>
              <a:rPr lang="en-US" b="1" dirty="0" smtClean="0"/>
              <a:t>.</a:t>
            </a:r>
            <a:r>
              <a:rPr lang="en-US" dirty="0" smtClean="0"/>
              <a:t> According to this, </a:t>
            </a:r>
            <a:r>
              <a:rPr lang="en-US" dirty="0" smtClean="0">
                <a:solidFill>
                  <a:srgbClr val="00FF00"/>
                </a:solidFill>
              </a:rPr>
              <a:t>the number of houses per unit of land diminishes as distance from the center of the city increases</a:t>
            </a:r>
            <a:r>
              <a:rPr lang="en-US" dirty="0" smtClean="0">
                <a:solidFill>
                  <a:srgbClr val="FF0000"/>
                </a:solidFill>
              </a:rPr>
              <a:t>.</a:t>
            </a:r>
          </a:p>
          <a:p>
            <a:pPr marL="0" indent="0">
              <a:buNone/>
            </a:pPr>
            <a:endParaRPr lang="en-US" dirty="0"/>
          </a:p>
          <a:p>
            <a:pPr marL="0" indent="0">
              <a:buNone/>
            </a:pPr>
            <a:r>
              <a:rPr lang="en-US" dirty="0" smtClean="0">
                <a:solidFill>
                  <a:srgbClr val="00FF00"/>
                </a:solidFill>
              </a:rPr>
              <a:t>Two changes have affected the density gradient </a:t>
            </a:r>
            <a:r>
              <a:rPr lang="en-US" dirty="0" smtClean="0"/>
              <a:t>in recent years. </a:t>
            </a:r>
          </a:p>
          <a:p>
            <a:r>
              <a:rPr lang="en-US" dirty="0" smtClean="0"/>
              <a:t>The </a:t>
            </a:r>
            <a:r>
              <a:rPr lang="en-US" dirty="0" smtClean="0">
                <a:solidFill>
                  <a:srgbClr val="00FF00"/>
                </a:solidFill>
              </a:rPr>
              <a:t>number of people living in the center has decreased</a:t>
            </a:r>
            <a:r>
              <a:rPr lang="en-US" dirty="0" smtClean="0"/>
              <a:t>. (thus there is a gap in the center where few live)</a:t>
            </a:r>
          </a:p>
          <a:p>
            <a:r>
              <a:rPr lang="en-US" dirty="0" smtClean="0"/>
              <a:t>There is a </a:t>
            </a:r>
            <a:r>
              <a:rPr lang="en-US" dirty="0" smtClean="0">
                <a:solidFill>
                  <a:srgbClr val="00FF00"/>
                </a:solidFill>
              </a:rPr>
              <a:t>trend toward less density difference </a:t>
            </a:r>
            <a:r>
              <a:rPr lang="en-US" dirty="0" smtClean="0"/>
              <a:t>within urban areas.</a:t>
            </a:r>
          </a:p>
        </p:txBody>
      </p:sp>
      <p:pic>
        <p:nvPicPr>
          <p:cNvPr id="8" name="Picture 1" descr="TCL_10e_Figure_13_23_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215493" y="0"/>
            <a:ext cx="2254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2817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87551"/>
          </a:xfrm>
        </p:spPr>
        <p:txBody>
          <a:bodyPr>
            <a:normAutofit fontScale="90000"/>
          </a:bodyPr>
          <a:lstStyle/>
          <a:p>
            <a:r>
              <a:rPr lang="en-US" dirty="0" smtClean="0"/>
              <a:t>Sector Model</a:t>
            </a:r>
            <a:endParaRPr lang="en-US" dirty="0"/>
          </a:p>
        </p:txBody>
      </p:sp>
      <p:sp>
        <p:nvSpPr>
          <p:cNvPr id="6" name="Content Placeholder 5"/>
          <p:cNvSpPr>
            <a:spLocks noGrp="1"/>
          </p:cNvSpPr>
          <p:nvPr>
            <p:ph sz="half" idx="2"/>
          </p:nvPr>
        </p:nvSpPr>
        <p:spPr>
          <a:xfrm>
            <a:off x="4648200" y="1327820"/>
            <a:ext cx="4038600" cy="5138088"/>
          </a:xfrm>
        </p:spPr>
        <p:txBody>
          <a:bodyPr>
            <a:normAutofit fontScale="85000" lnSpcReduction="10000"/>
          </a:bodyPr>
          <a:lstStyle/>
          <a:p>
            <a:r>
              <a:rPr lang="en-US" dirty="0" smtClean="0"/>
              <a:t>In the 1930s. </a:t>
            </a:r>
            <a:r>
              <a:rPr lang="en-US" dirty="0" smtClean="0">
                <a:solidFill>
                  <a:srgbClr val="00FF00"/>
                </a:solidFill>
              </a:rPr>
              <a:t>Hoyt </a:t>
            </a:r>
            <a:r>
              <a:rPr lang="en-US" dirty="0" smtClean="0"/>
              <a:t>discovered a twist on the concentric zone pattern, known as the </a:t>
            </a:r>
            <a:r>
              <a:rPr lang="en-US" b="1" dirty="0" smtClean="0">
                <a:solidFill>
                  <a:srgbClr val="00FF00"/>
                </a:solidFill>
              </a:rPr>
              <a:t>sector model</a:t>
            </a:r>
            <a:r>
              <a:rPr lang="en-US" b="1" dirty="0" smtClean="0"/>
              <a:t>.</a:t>
            </a:r>
          </a:p>
          <a:p>
            <a:r>
              <a:rPr lang="en-US" dirty="0" smtClean="0"/>
              <a:t>Grew out of observations that there </a:t>
            </a:r>
            <a:r>
              <a:rPr lang="en-US" dirty="0" smtClean="0">
                <a:solidFill>
                  <a:srgbClr val="00FF00"/>
                </a:solidFill>
              </a:rPr>
              <a:t>were urban land-use zones of growth based on transportation routes and linear features</a:t>
            </a:r>
            <a:r>
              <a:rPr lang="en-US" dirty="0" smtClean="0"/>
              <a:t>.</a:t>
            </a:r>
          </a:p>
          <a:p>
            <a:r>
              <a:rPr lang="en-US" dirty="0" smtClean="0"/>
              <a:t>Explained that </a:t>
            </a:r>
            <a:r>
              <a:rPr lang="en-US" dirty="0" smtClean="0">
                <a:solidFill>
                  <a:srgbClr val="00FF00"/>
                </a:solidFill>
              </a:rPr>
              <a:t>similar land uses and socioeconomic groups clumped in geometric sectors radiated outward from the CBD</a:t>
            </a:r>
            <a:r>
              <a:rPr lang="en-US" dirty="0" smtClean="0"/>
              <a:t>.</a:t>
            </a:r>
          </a:p>
          <a:p>
            <a:endParaRPr lang="en-US" dirty="0"/>
          </a:p>
        </p:txBody>
      </p:sp>
      <p:pic>
        <p:nvPicPr>
          <p:cNvPr id="8" name="Content Placeholder 6"/>
          <p:cNvPicPr>
            <a:picLocks noGrp="1" noChangeAspect="1"/>
          </p:cNvPicPr>
          <p:nvPr>
            <p:ph sz="half" idx="1"/>
          </p:nvPr>
        </p:nvPicPr>
        <p:blipFill rotWithShape="1">
          <a:blip r:embed="rId2"/>
          <a:srcRect/>
          <a:stretch/>
        </p:blipFill>
        <p:spPr>
          <a:xfrm>
            <a:off x="457200" y="1939925"/>
            <a:ext cx="4038600" cy="4525963"/>
          </a:xfrm>
        </p:spPr>
      </p:pic>
    </p:spTree>
    <p:extLst>
      <p:ext uri="{BB962C8B-B14F-4D97-AF65-F5344CB8AC3E}">
        <p14:creationId xmlns:p14="http://schemas.microsoft.com/office/powerpoint/2010/main" val="220868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5568" y="496313"/>
            <a:ext cx="4490547" cy="5469257"/>
          </a:xfrm>
          <a:prstGeom prst="rect">
            <a:avLst/>
          </a:prstGeom>
        </p:spPr>
      </p:pic>
      <p:sp>
        <p:nvSpPr>
          <p:cNvPr id="6" name="TextBox 5"/>
          <p:cNvSpPr txBox="1"/>
          <p:nvPr/>
        </p:nvSpPr>
        <p:spPr>
          <a:xfrm>
            <a:off x="5271870" y="496313"/>
            <a:ext cx="3155425" cy="5693867"/>
          </a:xfrm>
          <a:prstGeom prst="rect">
            <a:avLst/>
          </a:prstGeom>
          <a:noFill/>
        </p:spPr>
        <p:txBody>
          <a:bodyPr wrap="square" rtlCol="0">
            <a:spAutoFit/>
          </a:bodyPr>
          <a:lstStyle/>
          <a:p>
            <a:r>
              <a:rPr lang="en-US" sz="2800" dirty="0" smtClean="0"/>
              <a:t>Example of sector model in Indianapolis, the distribution of high income households. The median household income is the highest in a sector to the north, which extends beyond the city limits to the adjacent county.</a:t>
            </a:r>
            <a:endParaRPr lang="en-US" sz="2800" dirty="0"/>
          </a:p>
        </p:txBody>
      </p:sp>
    </p:spTree>
    <p:extLst>
      <p:ext uri="{BB962C8B-B14F-4D97-AF65-F5344CB8AC3E}">
        <p14:creationId xmlns:p14="http://schemas.microsoft.com/office/powerpoint/2010/main" val="904575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0745"/>
          </a:xfrm>
        </p:spPr>
        <p:txBody>
          <a:bodyPr/>
          <a:lstStyle/>
          <a:p>
            <a:r>
              <a:rPr lang="en-US" dirty="0" smtClean="0"/>
              <a:t>Multiple-Nuclei Model</a:t>
            </a:r>
            <a:endParaRPr lang="en-US" dirty="0"/>
          </a:p>
        </p:txBody>
      </p:sp>
      <p:sp>
        <p:nvSpPr>
          <p:cNvPr id="3" name="Content Placeholder 2"/>
          <p:cNvSpPr>
            <a:spLocks noGrp="1"/>
          </p:cNvSpPr>
          <p:nvPr>
            <p:ph sz="half" idx="1"/>
          </p:nvPr>
        </p:nvSpPr>
        <p:spPr>
          <a:xfrm>
            <a:off x="457200" y="1289333"/>
            <a:ext cx="4038600" cy="5003381"/>
          </a:xfrm>
        </p:spPr>
        <p:txBody>
          <a:bodyPr>
            <a:normAutofit fontScale="77500" lnSpcReduction="20000"/>
          </a:bodyPr>
          <a:lstStyle/>
          <a:p>
            <a:r>
              <a:rPr lang="en-US" dirty="0" smtClean="0"/>
              <a:t>By the late 1940s, </a:t>
            </a:r>
            <a:r>
              <a:rPr lang="en-US" dirty="0" err="1" smtClean="0"/>
              <a:t>Chauncy</a:t>
            </a:r>
            <a:r>
              <a:rPr lang="en-US" dirty="0" smtClean="0"/>
              <a:t> </a:t>
            </a:r>
            <a:r>
              <a:rPr lang="en-US" dirty="0" smtClean="0">
                <a:solidFill>
                  <a:srgbClr val="00FF00"/>
                </a:solidFill>
              </a:rPr>
              <a:t>Harris </a:t>
            </a:r>
            <a:r>
              <a:rPr lang="en-US" dirty="0" smtClean="0"/>
              <a:t>and Edward </a:t>
            </a:r>
            <a:r>
              <a:rPr lang="en-US" dirty="0" smtClean="0">
                <a:solidFill>
                  <a:srgbClr val="00FF00"/>
                </a:solidFill>
              </a:rPr>
              <a:t>Ullman </a:t>
            </a:r>
            <a:r>
              <a:rPr lang="en-US" dirty="0" smtClean="0"/>
              <a:t>discovered the </a:t>
            </a:r>
            <a:r>
              <a:rPr lang="en-US" b="1" dirty="0" smtClean="0">
                <a:solidFill>
                  <a:srgbClr val="00FF00"/>
                </a:solidFill>
              </a:rPr>
              <a:t>multiple-nuclei model</a:t>
            </a:r>
            <a:r>
              <a:rPr lang="en-US" dirty="0" smtClean="0"/>
              <a:t> which suggested that </a:t>
            </a:r>
            <a:r>
              <a:rPr lang="en-US" dirty="0" smtClean="0">
                <a:solidFill>
                  <a:srgbClr val="00FF00"/>
                </a:solidFill>
              </a:rPr>
              <a:t>growth occurred independently around several major focal points.</a:t>
            </a:r>
          </a:p>
          <a:p>
            <a:r>
              <a:rPr lang="en-US" dirty="0" smtClean="0"/>
              <a:t>These focal points may be distant from the CBD and only loosely connected to it.</a:t>
            </a:r>
          </a:p>
          <a:p>
            <a:r>
              <a:rPr lang="en-US" dirty="0" smtClean="0"/>
              <a:t>Recognized that land use zones often popped up at once, in chunks.</a:t>
            </a:r>
          </a:p>
          <a:p>
            <a:r>
              <a:rPr lang="en-US" dirty="0" smtClean="0"/>
              <a:t>Does not suggest that the CBD is unimportant, but it does show that new area can grow simultaneously.</a:t>
            </a:r>
            <a:endParaRPr lang="en-US" dirty="0"/>
          </a:p>
        </p:txBody>
      </p:sp>
      <p:pic>
        <p:nvPicPr>
          <p:cNvPr id="6" name="Content Placeholder 5"/>
          <p:cNvPicPr>
            <a:picLocks noGrp="1" noChangeAspect="1"/>
          </p:cNvPicPr>
          <p:nvPr>
            <p:ph sz="half" idx="2"/>
          </p:nvPr>
        </p:nvPicPr>
        <p:blipFill rotWithShape="1">
          <a:blip r:embed="rId2"/>
          <a:srcRect/>
          <a:stretch/>
        </p:blipFill>
        <p:spPr/>
      </p:pic>
    </p:spTree>
    <p:extLst>
      <p:ext uri="{BB962C8B-B14F-4D97-AF65-F5344CB8AC3E}">
        <p14:creationId xmlns:p14="http://schemas.microsoft.com/office/powerpoint/2010/main" val="890782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A City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Geographers have a hard time defining what is a city ….</a:t>
            </a:r>
          </a:p>
          <a:p>
            <a:r>
              <a:rPr lang="en-US" dirty="0" smtClean="0"/>
              <a:t>In the 1930s</a:t>
            </a:r>
            <a:r>
              <a:rPr lang="en-US" dirty="0" smtClean="0">
                <a:solidFill>
                  <a:srgbClr val="FF0000"/>
                </a:solidFill>
              </a:rPr>
              <a:t>, </a:t>
            </a:r>
            <a:r>
              <a:rPr lang="en-US" dirty="0" smtClean="0">
                <a:solidFill>
                  <a:srgbClr val="00FF00"/>
                </a:solidFill>
              </a:rPr>
              <a:t>Louis Wirth</a:t>
            </a:r>
            <a:r>
              <a:rPr lang="en-US" dirty="0" smtClean="0"/>
              <a:t>,</a:t>
            </a:r>
            <a:r>
              <a:rPr lang="en-US" dirty="0"/>
              <a:t> </a:t>
            </a:r>
            <a:r>
              <a:rPr lang="en-US" dirty="0" smtClean="0"/>
              <a:t>a social scientist, </a:t>
            </a:r>
            <a:r>
              <a:rPr lang="en-US" dirty="0" smtClean="0">
                <a:solidFill>
                  <a:srgbClr val="00FF00"/>
                </a:solidFill>
              </a:rPr>
              <a:t>defined a city as a permanent settlement that has </a:t>
            </a:r>
            <a:r>
              <a:rPr lang="en-US" dirty="0" smtClean="0"/>
              <a:t>three characteristics:</a:t>
            </a:r>
          </a:p>
          <a:p>
            <a:pPr lvl="1"/>
            <a:r>
              <a:rPr lang="en-US" dirty="0" smtClean="0">
                <a:solidFill>
                  <a:srgbClr val="00FF00"/>
                </a:solidFill>
              </a:rPr>
              <a:t>Large Size </a:t>
            </a:r>
            <a:r>
              <a:rPr lang="en-US" dirty="0" smtClean="0"/>
              <a:t>– can only know a small % of the people</a:t>
            </a:r>
          </a:p>
          <a:p>
            <a:pPr lvl="1"/>
            <a:r>
              <a:rPr lang="en-US" dirty="0" smtClean="0">
                <a:solidFill>
                  <a:srgbClr val="00FF00"/>
                </a:solidFill>
              </a:rPr>
              <a:t>High Population Density </a:t>
            </a:r>
            <a:r>
              <a:rPr lang="en-US" dirty="0" smtClean="0"/>
              <a:t>– each person plays a specific role and encourages people to compete for survival in limited space</a:t>
            </a:r>
          </a:p>
          <a:p>
            <a:pPr lvl="1"/>
            <a:r>
              <a:rPr lang="en-US" dirty="0" smtClean="0">
                <a:solidFill>
                  <a:srgbClr val="00FF00"/>
                </a:solidFill>
              </a:rPr>
              <a:t>Social Heterogeneous </a:t>
            </a:r>
            <a:r>
              <a:rPr lang="en-US" dirty="0" smtClean="0"/>
              <a:t>– has greater freedom but may feel lonely and isolated</a:t>
            </a:r>
            <a:endParaRPr lang="en-US" dirty="0"/>
          </a:p>
        </p:txBody>
      </p:sp>
    </p:spTree>
    <p:extLst>
      <p:ext uri="{BB962C8B-B14F-4D97-AF65-F5344CB8AC3E}">
        <p14:creationId xmlns:p14="http://schemas.microsoft.com/office/powerpoint/2010/main" val="27451277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4808" y="715286"/>
            <a:ext cx="4150716" cy="5231040"/>
          </a:xfrm>
          <a:prstGeom prst="rect">
            <a:avLst/>
          </a:prstGeom>
        </p:spPr>
      </p:pic>
      <p:sp>
        <p:nvSpPr>
          <p:cNvPr id="6" name="TextBox 5"/>
          <p:cNvSpPr txBox="1"/>
          <p:nvPr/>
        </p:nvSpPr>
        <p:spPr>
          <a:xfrm>
            <a:off x="4848581" y="715286"/>
            <a:ext cx="4059724" cy="4893647"/>
          </a:xfrm>
          <a:prstGeom prst="rect">
            <a:avLst/>
          </a:prstGeom>
          <a:noFill/>
        </p:spPr>
        <p:txBody>
          <a:bodyPr wrap="square" rtlCol="0">
            <a:spAutoFit/>
          </a:bodyPr>
          <a:lstStyle/>
          <a:p>
            <a:r>
              <a:rPr lang="en-US" sz="2400" dirty="0" smtClean="0"/>
              <a:t>Example of multiple nuclei model in Indianapolis, the distribution of minorities. The African American concentration consists of census tracts that are 90 percent or more African Americans. The other groups are clustered in tracts that contain at least 5 percent of the total Indianapolis population of that ethnic group.</a:t>
            </a:r>
            <a:endParaRPr lang="en-US" sz="2400" dirty="0"/>
          </a:p>
        </p:txBody>
      </p:sp>
    </p:spTree>
    <p:extLst>
      <p:ext uri="{BB962C8B-B14F-4D97-AF65-F5344CB8AC3E}">
        <p14:creationId xmlns:p14="http://schemas.microsoft.com/office/powerpoint/2010/main" val="31861771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Realms Model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the automobile became increasingly prevalent, the </a:t>
            </a:r>
            <a:r>
              <a:rPr lang="en-US" b="1" dirty="0" smtClean="0">
                <a:solidFill>
                  <a:srgbClr val="00FF00"/>
                </a:solidFill>
              </a:rPr>
              <a:t>urban realms model</a:t>
            </a:r>
            <a:r>
              <a:rPr lang="en-US" dirty="0" smtClean="0">
                <a:solidFill>
                  <a:srgbClr val="00FF00"/>
                </a:solidFill>
              </a:rPr>
              <a:t> </a:t>
            </a:r>
            <a:r>
              <a:rPr lang="en-US" dirty="0" smtClean="0"/>
              <a:t>was developed in the 1960s by James </a:t>
            </a:r>
            <a:r>
              <a:rPr lang="en-US" dirty="0" smtClean="0">
                <a:solidFill>
                  <a:srgbClr val="00FF00"/>
                </a:solidFill>
              </a:rPr>
              <a:t>Vance</a:t>
            </a:r>
            <a:r>
              <a:rPr lang="en-US" dirty="0" smtClean="0">
                <a:solidFill>
                  <a:srgbClr val="FF0000"/>
                </a:solidFill>
              </a:rPr>
              <a:t> </a:t>
            </a:r>
            <a:r>
              <a:rPr lang="en-US" dirty="0" smtClean="0"/>
              <a:t>to </a:t>
            </a:r>
            <a:r>
              <a:rPr lang="en-US" dirty="0" smtClean="0">
                <a:solidFill>
                  <a:srgbClr val="00FF00"/>
                </a:solidFill>
              </a:rPr>
              <a:t>explain suburban regions that were functionally tied to mixed-use, suburban downtowns with relative independence from the CBD.</a:t>
            </a:r>
          </a:p>
          <a:p>
            <a:r>
              <a:rPr lang="en-US" dirty="0" smtClean="0"/>
              <a:t>The urban realms model recognized that many people’s daily lives and activities occurred within a fixed activity space, or urban realm, and that within the realms one could find suburban downtowns, filled with all the amenities needed.</a:t>
            </a:r>
            <a:endParaRPr lang="en-US" dirty="0"/>
          </a:p>
        </p:txBody>
      </p:sp>
    </p:spTree>
    <p:extLst>
      <p:ext uri="{BB962C8B-B14F-4D97-AF65-F5344CB8AC3E}">
        <p14:creationId xmlns:p14="http://schemas.microsoft.com/office/powerpoint/2010/main" val="34560484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0900" y="0"/>
            <a:ext cx="4883900" cy="6858000"/>
          </a:xfrm>
          <a:prstGeom prst="rect">
            <a:avLst/>
          </a:prstGeom>
        </p:spPr>
      </p:pic>
    </p:spTree>
    <p:extLst>
      <p:ext uri="{BB962C8B-B14F-4D97-AF65-F5344CB8AC3E}">
        <p14:creationId xmlns:p14="http://schemas.microsoft.com/office/powerpoint/2010/main" val="1210175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American Cities Model</a:t>
            </a:r>
            <a:endParaRPr lang="en-US" dirty="0"/>
          </a:p>
        </p:txBody>
      </p:sp>
      <p:sp>
        <p:nvSpPr>
          <p:cNvPr id="3" name="Content Placeholder 2"/>
          <p:cNvSpPr>
            <a:spLocks noGrp="1"/>
          </p:cNvSpPr>
          <p:nvPr>
            <p:ph idx="1"/>
          </p:nvPr>
        </p:nvSpPr>
        <p:spPr>
          <a:xfrm>
            <a:off x="457200" y="1600200"/>
            <a:ext cx="8229600" cy="5058146"/>
          </a:xfrm>
        </p:spPr>
        <p:txBody>
          <a:bodyPr>
            <a:normAutofit fontScale="77500" lnSpcReduction="20000"/>
          </a:bodyPr>
          <a:lstStyle/>
          <a:p>
            <a:r>
              <a:rPr lang="en-US" dirty="0" smtClean="0"/>
              <a:t>Larry Ford and Ernest Griffin created a model of the pattern of urban growth in Latin America.</a:t>
            </a:r>
          </a:p>
          <a:p>
            <a:r>
              <a:rPr lang="en-US" dirty="0" smtClean="0"/>
              <a:t>Commercial and residential zones encircled the Latin American plaza, similar to the CBD in the North American city.</a:t>
            </a:r>
          </a:p>
          <a:p>
            <a:r>
              <a:rPr lang="en-US" dirty="0" smtClean="0"/>
              <a:t>In the Latin American city, wealth typically decreases as one moves outward from the downtown area.</a:t>
            </a:r>
          </a:p>
          <a:p>
            <a:r>
              <a:rPr lang="en-US" b="1" dirty="0" err="1" smtClean="0">
                <a:solidFill>
                  <a:srgbClr val="00FF00"/>
                </a:solidFill>
              </a:rPr>
              <a:t>Perifericos</a:t>
            </a:r>
            <a:r>
              <a:rPr lang="en-US" dirty="0" smtClean="0">
                <a:solidFill>
                  <a:srgbClr val="00FF00"/>
                </a:solidFill>
              </a:rPr>
              <a:t> </a:t>
            </a:r>
            <a:r>
              <a:rPr lang="en-US" dirty="0" smtClean="0"/>
              <a:t>are zones of peripheral squatter settlements because massive numbers of migrants from rural regions move toward urban areas.</a:t>
            </a:r>
          </a:p>
          <a:p>
            <a:r>
              <a:rPr lang="en-US" dirty="0" smtClean="0"/>
              <a:t>A </a:t>
            </a:r>
            <a:r>
              <a:rPr lang="en-US" b="1" dirty="0" smtClean="0">
                <a:solidFill>
                  <a:srgbClr val="00FF00"/>
                </a:solidFill>
              </a:rPr>
              <a:t>zone of in situ accretion</a:t>
            </a:r>
            <a:r>
              <a:rPr lang="en-US" dirty="0" smtClean="0">
                <a:solidFill>
                  <a:srgbClr val="00FF00"/>
                </a:solidFill>
              </a:rPr>
              <a:t> </a:t>
            </a:r>
            <a:r>
              <a:rPr lang="en-US" dirty="0" smtClean="0"/>
              <a:t>is a region transitioning that is a mix of middle-income and lower-income families.</a:t>
            </a:r>
          </a:p>
          <a:p>
            <a:r>
              <a:rPr lang="en-US" dirty="0" smtClean="0"/>
              <a:t>A </a:t>
            </a:r>
            <a:r>
              <a:rPr lang="en-US" b="1" dirty="0" smtClean="0">
                <a:solidFill>
                  <a:srgbClr val="00FF00"/>
                </a:solidFill>
              </a:rPr>
              <a:t>zone of maturity</a:t>
            </a:r>
            <a:r>
              <a:rPr lang="en-US" dirty="0" smtClean="0">
                <a:solidFill>
                  <a:srgbClr val="00FF00"/>
                </a:solidFill>
              </a:rPr>
              <a:t> </a:t>
            </a:r>
            <a:r>
              <a:rPr lang="en-US" dirty="0" smtClean="0"/>
              <a:t>includes services and infrastructural development.</a:t>
            </a:r>
          </a:p>
          <a:p>
            <a:pPr marL="0" indent="0">
              <a:buNone/>
            </a:pPr>
            <a:endParaRPr lang="en-US" dirty="0"/>
          </a:p>
        </p:txBody>
      </p:sp>
    </p:spTree>
    <p:extLst>
      <p:ext uri="{BB962C8B-B14F-4D97-AF65-F5344CB8AC3E}">
        <p14:creationId xmlns:p14="http://schemas.microsoft.com/office/powerpoint/2010/main" val="807330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0"/>
            <a:ext cx="5557962" cy="6858000"/>
          </a:xfrm>
          <a:prstGeom prst="rect">
            <a:avLst/>
          </a:prstGeom>
        </p:spPr>
      </p:pic>
    </p:spTree>
    <p:extLst>
      <p:ext uri="{BB962C8B-B14F-4D97-AF65-F5344CB8AC3E}">
        <p14:creationId xmlns:p14="http://schemas.microsoft.com/office/powerpoint/2010/main" val="2481461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Cities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As in the US, wealthier people in European cities cluster around a sector extending out from the CBD.</a:t>
            </a:r>
          </a:p>
          <a:p>
            <a:r>
              <a:rPr lang="en-US" dirty="0" smtClean="0"/>
              <a:t>However, in contrast to most US cities, </a:t>
            </a:r>
            <a:r>
              <a:rPr lang="en-US" dirty="0" smtClean="0">
                <a:solidFill>
                  <a:srgbClr val="00FF00"/>
                </a:solidFill>
              </a:rPr>
              <a:t>wealthy Europeans still live in the inner rings of the upper-class sector. Central location provides proximity to the best shops, food, and cultural facilities</a:t>
            </a:r>
            <a:r>
              <a:rPr lang="en-US" dirty="0" smtClean="0"/>
              <a:t>.</a:t>
            </a:r>
          </a:p>
          <a:p>
            <a:r>
              <a:rPr lang="en-US" dirty="0" smtClean="0"/>
              <a:t>People with lower incomes have been relegated to the outskirts of cities. Vast suburbs containing dozens of apartments house people displaced from the inner city. Residents face long commutes by public transportation to reach jobs and amenities.</a:t>
            </a:r>
            <a:endParaRPr lang="en-US" dirty="0"/>
          </a:p>
        </p:txBody>
      </p:sp>
    </p:spTree>
    <p:extLst>
      <p:ext uri="{BB962C8B-B14F-4D97-AF65-F5344CB8AC3E}">
        <p14:creationId xmlns:p14="http://schemas.microsoft.com/office/powerpoint/2010/main" val="11730856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Counterurbanization</a:t>
            </a:r>
            <a:r>
              <a:rPr lang="en-US" dirty="0" smtClean="0"/>
              <a:t> and </a:t>
            </a:r>
            <a:r>
              <a:rPr lang="en-US" dirty="0" err="1" smtClean="0"/>
              <a:t>Exburbs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err="1" smtClean="0">
                <a:solidFill>
                  <a:srgbClr val="00FF00"/>
                </a:solidFill>
              </a:rPr>
              <a:t>Counterurbanization</a:t>
            </a:r>
            <a:r>
              <a:rPr lang="en-US" b="1" dirty="0" smtClean="0">
                <a:solidFill>
                  <a:srgbClr val="00FF00"/>
                </a:solidFill>
              </a:rPr>
              <a:t> </a:t>
            </a:r>
            <a:r>
              <a:rPr lang="en-US" dirty="0" smtClean="0">
                <a:solidFill>
                  <a:srgbClr val="00FF00"/>
                </a:solidFill>
              </a:rPr>
              <a:t>is the increase in rural populations that result from the out-migration of city residents </a:t>
            </a:r>
            <a:r>
              <a:rPr lang="en-US" dirty="0" smtClean="0"/>
              <a:t>from the city </a:t>
            </a:r>
            <a:r>
              <a:rPr lang="en-US" dirty="0" smtClean="0">
                <a:solidFill>
                  <a:srgbClr val="00FF00"/>
                </a:solidFill>
              </a:rPr>
              <a:t>and suburban homes in search of non-urban lifestyles</a:t>
            </a:r>
            <a:r>
              <a:rPr lang="en-US" dirty="0" smtClean="0"/>
              <a:t>.</a:t>
            </a:r>
          </a:p>
          <a:p>
            <a:r>
              <a:rPr lang="en-US" dirty="0" smtClean="0"/>
              <a:t>In the </a:t>
            </a:r>
            <a:r>
              <a:rPr lang="en-US" dirty="0" smtClean="0">
                <a:solidFill>
                  <a:srgbClr val="00FF00"/>
                </a:solidFill>
              </a:rPr>
              <a:t>1950s, geographers saw the growth of </a:t>
            </a:r>
            <a:r>
              <a:rPr lang="en-US" b="1" dirty="0" err="1" smtClean="0">
                <a:solidFill>
                  <a:srgbClr val="00FF00"/>
                </a:solidFill>
              </a:rPr>
              <a:t>exburbs</a:t>
            </a:r>
            <a:r>
              <a:rPr lang="en-US" dirty="0" smtClean="0">
                <a:solidFill>
                  <a:srgbClr val="00FF00"/>
                </a:solidFill>
              </a:rPr>
              <a:t>, or rings of wealthier rural communities that grew just outside of the suburbs</a:t>
            </a:r>
            <a:r>
              <a:rPr lang="en-US" dirty="0" smtClean="0">
                <a:solidFill>
                  <a:srgbClr val="FF0000"/>
                </a:solidFill>
              </a:rPr>
              <a:t>.</a:t>
            </a:r>
          </a:p>
          <a:p>
            <a:pPr lvl="1"/>
            <a:r>
              <a:rPr lang="en-US" dirty="0" smtClean="0"/>
              <a:t>Early inhabitants commuted via parkways systems and commuter rails.</a:t>
            </a:r>
          </a:p>
          <a:p>
            <a:pPr lvl="1"/>
            <a:r>
              <a:rPr lang="en-US" dirty="0" smtClean="0"/>
              <a:t>Now many practice </a:t>
            </a:r>
            <a:r>
              <a:rPr lang="en-US" b="1" dirty="0" smtClean="0"/>
              <a:t>telecommuting</a:t>
            </a:r>
            <a:r>
              <a:rPr lang="en-US" dirty="0" smtClean="0"/>
              <a:t> that involves the commuting only of information, not the worker.</a:t>
            </a:r>
          </a:p>
        </p:txBody>
      </p:sp>
      <p:sp>
        <p:nvSpPr>
          <p:cNvPr id="4" name="TextBox 3"/>
          <p:cNvSpPr txBox="1"/>
          <p:nvPr/>
        </p:nvSpPr>
        <p:spPr>
          <a:xfrm>
            <a:off x="3694157" y="6126163"/>
            <a:ext cx="4992643" cy="369332"/>
          </a:xfrm>
          <a:prstGeom prst="rect">
            <a:avLst/>
          </a:prstGeom>
          <a:noFill/>
        </p:spPr>
        <p:txBody>
          <a:bodyPr wrap="square" rtlCol="0">
            <a:spAutoFit/>
          </a:bodyPr>
          <a:lstStyle/>
          <a:p>
            <a:r>
              <a:rPr lang="en-US" b="1" dirty="0" smtClean="0">
                <a:solidFill>
                  <a:srgbClr val="FF0000"/>
                </a:solidFill>
                <a:hlinkClick r:id="rId2"/>
              </a:rPr>
              <a:t>Suburban Sprawl Vocabulary Challenge</a:t>
            </a:r>
            <a:endParaRPr lang="en-US" b="1" dirty="0">
              <a:solidFill>
                <a:srgbClr val="FF0000"/>
              </a:solidFill>
            </a:endParaRPr>
          </a:p>
        </p:txBody>
      </p:sp>
    </p:spTree>
    <p:extLst>
      <p:ext uri="{BB962C8B-B14F-4D97-AF65-F5344CB8AC3E}">
        <p14:creationId xmlns:p14="http://schemas.microsoft.com/office/powerpoint/2010/main" val="27990028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Sprawl</a:t>
            </a:r>
            <a:endParaRPr lang="en-US" dirty="0"/>
          </a:p>
        </p:txBody>
      </p:sp>
      <p:sp>
        <p:nvSpPr>
          <p:cNvPr id="3" name="Content Placeholder 2"/>
          <p:cNvSpPr>
            <a:spLocks noGrp="1"/>
          </p:cNvSpPr>
          <p:nvPr>
            <p:ph idx="1"/>
          </p:nvPr>
        </p:nvSpPr>
        <p:spPr/>
        <p:txBody>
          <a:bodyPr>
            <a:normAutofit/>
          </a:bodyPr>
          <a:lstStyle/>
          <a:p>
            <a:r>
              <a:rPr lang="en-US" b="1" dirty="0" smtClean="0">
                <a:solidFill>
                  <a:srgbClr val="00FF00"/>
                </a:solidFill>
              </a:rPr>
              <a:t>Urban sprawl</a:t>
            </a:r>
            <a:r>
              <a:rPr lang="en-US" dirty="0" smtClean="0">
                <a:solidFill>
                  <a:srgbClr val="00FF00"/>
                </a:solidFill>
              </a:rPr>
              <a:t> is the diffusion of urban land use and lifestyle into formerly non-urban, often agricultural lands.</a:t>
            </a:r>
          </a:p>
          <a:p>
            <a:r>
              <a:rPr lang="en-US" dirty="0" smtClean="0"/>
              <a:t>Led to the growth of what Joel </a:t>
            </a:r>
            <a:r>
              <a:rPr lang="en-US" dirty="0" err="1" smtClean="0">
                <a:solidFill>
                  <a:srgbClr val="00FF00"/>
                </a:solidFill>
              </a:rPr>
              <a:t>Garreau</a:t>
            </a:r>
            <a:r>
              <a:rPr lang="en-US" dirty="0" smtClean="0">
                <a:solidFill>
                  <a:srgbClr val="00FF00"/>
                </a:solidFill>
              </a:rPr>
              <a:t> called </a:t>
            </a:r>
            <a:r>
              <a:rPr lang="en-US" b="1" dirty="0" smtClean="0">
                <a:solidFill>
                  <a:srgbClr val="00FF00"/>
                </a:solidFill>
              </a:rPr>
              <a:t>edge cities</a:t>
            </a:r>
            <a:r>
              <a:rPr lang="en-US" dirty="0" smtClean="0">
                <a:solidFill>
                  <a:srgbClr val="00FF00"/>
                </a:solidFill>
              </a:rPr>
              <a:t>, self-sufficient, urban villages that often develop at highway exists and are part of a larger, metropolitan complex</a:t>
            </a:r>
            <a:r>
              <a:rPr lang="en-US" dirty="0" smtClean="0"/>
              <a:t>.</a:t>
            </a:r>
          </a:p>
        </p:txBody>
      </p:sp>
    </p:spTree>
    <p:extLst>
      <p:ext uri="{BB962C8B-B14F-4D97-AF65-F5344CB8AC3E}">
        <p14:creationId xmlns:p14="http://schemas.microsoft.com/office/powerpoint/2010/main" val="18257436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6207"/>
          </a:xfrm>
        </p:spPr>
        <p:txBody>
          <a:bodyPr>
            <a:normAutofit fontScale="90000"/>
          </a:bodyPr>
          <a:lstStyle/>
          <a:p>
            <a:r>
              <a:rPr lang="en-US" dirty="0" smtClean="0"/>
              <a:t>Contribution of </a:t>
            </a:r>
            <a:br>
              <a:rPr lang="en-US" dirty="0" smtClean="0"/>
            </a:br>
            <a:r>
              <a:rPr lang="en-US" dirty="0" smtClean="0"/>
              <a:t>Transportation to Suburbanization</a:t>
            </a:r>
            <a:endParaRPr lang="en-US" dirty="0"/>
          </a:p>
        </p:txBody>
      </p:sp>
      <p:sp>
        <p:nvSpPr>
          <p:cNvPr id="3" name="Content Placeholder 2"/>
          <p:cNvSpPr>
            <a:spLocks noGrp="1"/>
          </p:cNvSpPr>
          <p:nvPr>
            <p:ph idx="1"/>
          </p:nvPr>
        </p:nvSpPr>
        <p:spPr>
          <a:xfrm>
            <a:off x="457200" y="1600200"/>
            <a:ext cx="8229600" cy="4865708"/>
          </a:xfrm>
        </p:spPr>
        <p:txBody>
          <a:bodyPr>
            <a:normAutofit fontScale="70000" lnSpcReduction="20000"/>
          </a:bodyPr>
          <a:lstStyle/>
          <a:p>
            <a:r>
              <a:rPr lang="en-US" dirty="0" smtClean="0">
                <a:solidFill>
                  <a:srgbClr val="00FF00"/>
                </a:solidFill>
              </a:rPr>
              <a:t>Urban sprawl makes people more dependent of transportation</a:t>
            </a:r>
            <a:r>
              <a:rPr lang="en-US" dirty="0" smtClean="0">
                <a:solidFill>
                  <a:srgbClr val="FF0000"/>
                </a:solidFill>
              </a:rPr>
              <a:t> </a:t>
            </a:r>
            <a:r>
              <a:rPr lang="en-US" dirty="0" smtClean="0"/>
              <a:t>for access to work, shopping, and leisure activities.</a:t>
            </a:r>
          </a:p>
          <a:p>
            <a:r>
              <a:rPr lang="en-US" dirty="0" smtClean="0"/>
              <a:t>The suburban explosion in the 20</a:t>
            </a:r>
            <a:r>
              <a:rPr lang="en-US" baseline="30000" dirty="0" smtClean="0"/>
              <a:t>th</a:t>
            </a:r>
            <a:r>
              <a:rPr lang="en-US" dirty="0" smtClean="0"/>
              <a:t> century has relied on motor vehicles rather than railroads. Vehicle ownership is nearly universal now.</a:t>
            </a:r>
          </a:p>
          <a:p>
            <a:r>
              <a:rPr lang="en-US" dirty="0" smtClean="0">
                <a:solidFill>
                  <a:srgbClr val="00FF00"/>
                </a:solidFill>
              </a:rPr>
              <a:t>Outside the big cities, public transportation is extremely rare of nonexistent</a:t>
            </a:r>
            <a:r>
              <a:rPr lang="en-US" dirty="0" smtClean="0">
                <a:solidFill>
                  <a:srgbClr val="FF0000"/>
                </a:solidFill>
              </a:rPr>
              <a:t>. </a:t>
            </a:r>
            <a:r>
              <a:rPr lang="en-US" dirty="0" smtClean="0"/>
              <a:t>The vehicle is an important user of land in the city. An average city allocated about ¼ of its land to roads and parking lots.</a:t>
            </a:r>
          </a:p>
          <a:p>
            <a:r>
              <a:rPr lang="en-US" dirty="0" smtClean="0"/>
              <a:t>The intense concentration of people in the CBD during working hours stains transportation systems because a large number of people must reach a small area of land at the same time.</a:t>
            </a:r>
          </a:p>
          <a:p>
            <a:r>
              <a:rPr lang="en-US" dirty="0" smtClean="0"/>
              <a:t>In large cities, public transportation is better suited that vehicles to moving large numbers of people. It is cheaper, less polluting, and more energy efficient than vehicles. Despite its advantages only 5% of work trips are made by public transportation.</a:t>
            </a:r>
            <a:endParaRPr lang="en-US" dirty="0"/>
          </a:p>
        </p:txBody>
      </p:sp>
      <p:sp>
        <p:nvSpPr>
          <p:cNvPr id="4" name="TextBox 3"/>
          <p:cNvSpPr txBox="1"/>
          <p:nvPr/>
        </p:nvSpPr>
        <p:spPr>
          <a:xfrm>
            <a:off x="1712396" y="6096576"/>
            <a:ext cx="6974404" cy="369332"/>
          </a:xfrm>
          <a:prstGeom prst="rect">
            <a:avLst/>
          </a:prstGeom>
          <a:noFill/>
        </p:spPr>
        <p:txBody>
          <a:bodyPr wrap="square" rtlCol="0">
            <a:spAutoFit/>
          </a:bodyPr>
          <a:lstStyle/>
          <a:p>
            <a:r>
              <a:rPr lang="en-US" b="1" dirty="0" err="1" smtClean="0">
                <a:solidFill>
                  <a:srgbClr val="FF0000"/>
                </a:solidFill>
                <a:hlinkClick r:id="rId2"/>
              </a:rPr>
              <a:t>Kuby</a:t>
            </a:r>
            <a:r>
              <a:rPr lang="en-US" b="1" dirty="0" smtClean="0">
                <a:solidFill>
                  <a:srgbClr val="FF0000"/>
                </a:solidFill>
                <a:hlinkClick r:id="rId2"/>
              </a:rPr>
              <a:t> # 11 – The Disappearing Front Range: Urban Sprawl in Colorado </a:t>
            </a:r>
            <a:endParaRPr lang="en-US" b="1" dirty="0">
              <a:solidFill>
                <a:srgbClr val="FF0000"/>
              </a:solidFill>
            </a:endParaRPr>
          </a:p>
        </p:txBody>
      </p:sp>
    </p:spTree>
    <p:extLst>
      <p:ext uri="{BB962C8B-B14F-4D97-AF65-F5344CB8AC3E}">
        <p14:creationId xmlns:p14="http://schemas.microsoft.com/office/powerpoint/2010/main" val="8414474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Annexation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FF00"/>
                </a:solidFill>
              </a:rPr>
              <a:t>Suburbs and edge cities often fight for independence from the metropolitan governments </a:t>
            </a:r>
            <a:r>
              <a:rPr lang="en-US" dirty="0" smtClean="0"/>
              <a:t>so that their inhabitants can have their own mini-governments and tax bases.</a:t>
            </a:r>
          </a:p>
          <a:p>
            <a:r>
              <a:rPr lang="en-US" dirty="0" smtClean="0">
                <a:solidFill>
                  <a:srgbClr val="00FF00"/>
                </a:solidFill>
              </a:rPr>
              <a:t>Central cities often find themselves </a:t>
            </a:r>
            <a:r>
              <a:rPr lang="en-US" dirty="0" smtClean="0"/>
              <a:t>surrounded and “strangled” by independently governed suburbs, leaving the inner cities </a:t>
            </a:r>
            <a:r>
              <a:rPr lang="en-US" dirty="0" smtClean="0">
                <a:solidFill>
                  <a:srgbClr val="00FF00"/>
                </a:solidFill>
              </a:rPr>
              <a:t>with a limited tax base</a:t>
            </a:r>
            <a:r>
              <a:rPr lang="en-US" dirty="0" smtClean="0"/>
              <a:t>.</a:t>
            </a:r>
          </a:p>
          <a:p>
            <a:r>
              <a:rPr lang="en-US" dirty="0" smtClean="0"/>
              <a:t>Economic problems are exacerbated by their inability to annex peripheral land. </a:t>
            </a:r>
            <a:r>
              <a:rPr lang="en-US" b="1" dirty="0" smtClean="0">
                <a:solidFill>
                  <a:srgbClr val="00FF00"/>
                </a:solidFill>
              </a:rPr>
              <a:t>Annexation</a:t>
            </a:r>
            <a:r>
              <a:rPr lang="en-US" dirty="0" smtClean="0">
                <a:solidFill>
                  <a:srgbClr val="00FF00"/>
                </a:solidFill>
              </a:rPr>
              <a:t> is the process of legally adding land area to a city.</a:t>
            </a:r>
          </a:p>
          <a:p>
            <a:r>
              <a:rPr lang="en-US" dirty="0" smtClean="0"/>
              <a:t>Usually land can be annexed only if a majority of residents in affected area vote in favor of doing so.</a:t>
            </a:r>
            <a:endParaRPr lang="en-US" dirty="0"/>
          </a:p>
        </p:txBody>
      </p:sp>
    </p:spTree>
    <p:extLst>
      <p:ext uri="{BB962C8B-B14F-4D97-AF65-F5344CB8AC3E}">
        <p14:creationId xmlns:p14="http://schemas.microsoft.com/office/powerpoint/2010/main" val="613582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Definition of a City</a:t>
            </a:r>
            <a:endParaRPr lang="en-US" dirty="0"/>
          </a:p>
        </p:txBody>
      </p:sp>
      <p:sp>
        <p:nvSpPr>
          <p:cNvPr id="3" name="Content Placeholder 2"/>
          <p:cNvSpPr>
            <a:spLocks noGrp="1"/>
          </p:cNvSpPr>
          <p:nvPr>
            <p:ph idx="1"/>
          </p:nvPr>
        </p:nvSpPr>
        <p:spPr/>
        <p:txBody>
          <a:bodyPr/>
          <a:lstStyle/>
          <a:p>
            <a:pPr marL="0" indent="0">
              <a:buNone/>
            </a:pPr>
            <a:r>
              <a:rPr lang="en-US" dirty="0" smtClean="0"/>
              <a:t>The term </a:t>
            </a:r>
            <a:r>
              <a:rPr lang="en-US" b="1" dirty="0" smtClean="0">
                <a:solidFill>
                  <a:srgbClr val="00FF00"/>
                </a:solidFill>
              </a:rPr>
              <a:t>city</a:t>
            </a:r>
            <a:r>
              <a:rPr lang="en-US" dirty="0" smtClean="0">
                <a:solidFill>
                  <a:srgbClr val="00FF00"/>
                </a:solidFill>
              </a:rPr>
              <a:t> defines an urban settlement that has been legally incorporated into an independent, self-governing unit</a:t>
            </a:r>
            <a:r>
              <a:rPr lang="en-US" dirty="0" smtClean="0">
                <a:solidFill>
                  <a:srgbClr val="FF0000"/>
                </a:solidFill>
              </a:rPr>
              <a:t>.</a:t>
            </a:r>
            <a:r>
              <a:rPr lang="en-US" dirty="0" smtClean="0"/>
              <a:t> A city has:</a:t>
            </a:r>
          </a:p>
          <a:p>
            <a:r>
              <a:rPr lang="en-US" dirty="0" smtClean="0"/>
              <a:t>Locally elected officials</a:t>
            </a:r>
          </a:p>
          <a:p>
            <a:r>
              <a:rPr lang="en-US" dirty="0" smtClean="0"/>
              <a:t>Ability to raise taxes</a:t>
            </a:r>
          </a:p>
          <a:p>
            <a:r>
              <a:rPr lang="en-US" dirty="0" smtClean="0"/>
              <a:t>Responsibility for providing essential services</a:t>
            </a:r>
            <a:endParaRPr lang="en-US" dirty="0"/>
          </a:p>
        </p:txBody>
      </p:sp>
    </p:spTree>
    <p:extLst>
      <p:ext uri="{BB962C8B-B14F-4D97-AF65-F5344CB8AC3E}">
        <p14:creationId xmlns:p14="http://schemas.microsoft.com/office/powerpoint/2010/main" val="1366687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Suburban Segregation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smtClean="0">
                <a:solidFill>
                  <a:srgbClr val="00FF00"/>
                </a:solidFill>
              </a:rPr>
              <a:t>modern residential suburb is segregated in two ways</a:t>
            </a:r>
            <a:r>
              <a:rPr lang="en-US" dirty="0" smtClean="0"/>
              <a:t>.</a:t>
            </a:r>
          </a:p>
          <a:p>
            <a:pPr lvl="1"/>
            <a:r>
              <a:rPr lang="en-US" dirty="0" smtClean="0">
                <a:solidFill>
                  <a:srgbClr val="00FF00"/>
                </a:solidFill>
              </a:rPr>
              <a:t>Residents are separated from commercial and manufacturing activities </a:t>
            </a:r>
            <a:r>
              <a:rPr lang="en-US" dirty="0" smtClean="0"/>
              <a:t>that are confined to distinct and compact areas. </a:t>
            </a:r>
            <a:r>
              <a:rPr lang="en-US" b="1" dirty="0" smtClean="0">
                <a:solidFill>
                  <a:srgbClr val="00FF00"/>
                </a:solidFill>
              </a:rPr>
              <a:t>Zoning Ordinances</a:t>
            </a:r>
            <a:r>
              <a:rPr lang="en-US" dirty="0" smtClean="0">
                <a:solidFill>
                  <a:srgbClr val="00FF00"/>
                </a:solidFill>
              </a:rPr>
              <a:t> </a:t>
            </a:r>
            <a:r>
              <a:rPr lang="en-US" dirty="0" smtClean="0"/>
              <a:t>encouraged spatial separation by </a:t>
            </a:r>
            <a:r>
              <a:rPr lang="en-US" dirty="0" smtClean="0">
                <a:solidFill>
                  <a:srgbClr val="00FF00"/>
                </a:solidFill>
              </a:rPr>
              <a:t>preventing the mixing of land uses</a:t>
            </a:r>
            <a:r>
              <a:rPr lang="en-US" dirty="0" smtClean="0"/>
              <a:t> within the same district.</a:t>
            </a:r>
          </a:p>
          <a:p>
            <a:pPr lvl="1"/>
            <a:r>
              <a:rPr lang="en-US" dirty="0" smtClean="0">
                <a:solidFill>
                  <a:srgbClr val="00FF00"/>
                </a:solidFill>
              </a:rPr>
              <a:t>Housing in a given suburban community is usually built for people of a single social class, with others excluded by virtue of cost, size, or location</a:t>
            </a:r>
            <a:r>
              <a:rPr lang="en-US" dirty="0" smtClean="0"/>
              <a:t>.</a:t>
            </a:r>
            <a:r>
              <a:rPr lang="en-US" dirty="0"/>
              <a:t> </a:t>
            </a:r>
            <a:r>
              <a:rPr lang="en-US" dirty="0" smtClean="0"/>
              <a:t>The strongest criticism is that low-income people and minorities are unable to live in them because of the high costs (and unfriendliness of residents).</a:t>
            </a:r>
          </a:p>
        </p:txBody>
      </p:sp>
    </p:spTree>
    <p:extLst>
      <p:ext uri="{BB962C8B-B14F-4D97-AF65-F5344CB8AC3E}">
        <p14:creationId xmlns:p14="http://schemas.microsoft.com/office/powerpoint/2010/main" val="20089506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6100" y="0"/>
            <a:ext cx="8049187" cy="6858000"/>
          </a:xfrm>
          <a:prstGeom prst="rect">
            <a:avLst/>
          </a:prstGeom>
        </p:spPr>
      </p:pic>
    </p:spTree>
    <p:extLst>
      <p:ext uri="{BB962C8B-B14F-4D97-AF65-F5344CB8AC3E}">
        <p14:creationId xmlns:p14="http://schemas.microsoft.com/office/powerpoint/2010/main" val="41467032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4263"/>
            <a:ext cx="9144000" cy="5143500"/>
          </a:xfrm>
          <a:prstGeom prst="rect">
            <a:avLst/>
          </a:prstGeom>
        </p:spPr>
      </p:pic>
      <p:sp>
        <p:nvSpPr>
          <p:cNvPr id="5" name="Rectangle 4"/>
          <p:cNvSpPr/>
          <p:nvPr/>
        </p:nvSpPr>
        <p:spPr>
          <a:xfrm>
            <a:off x="-145324" y="388514"/>
            <a:ext cx="9424007" cy="769441"/>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3"/>
              </a:rPr>
              <a:t>The 10 Smartest Cities in the World</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750139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Uneven Development</a:t>
            </a:r>
            <a:endParaRPr lang="en-US" dirty="0"/>
          </a:p>
        </p:txBody>
      </p:sp>
      <p:sp>
        <p:nvSpPr>
          <p:cNvPr id="3" name="Content Placeholder 2"/>
          <p:cNvSpPr>
            <a:spLocks noGrp="1"/>
          </p:cNvSpPr>
          <p:nvPr>
            <p:ph idx="1"/>
          </p:nvPr>
        </p:nvSpPr>
        <p:spPr/>
        <p:txBody>
          <a:bodyPr>
            <a:normAutofit fontScale="92500"/>
          </a:bodyPr>
          <a:lstStyle/>
          <a:p>
            <a:r>
              <a:rPr lang="en-US" b="1" dirty="0" smtClean="0">
                <a:solidFill>
                  <a:srgbClr val="00FF00"/>
                </a:solidFill>
              </a:rPr>
              <a:t>Uneven development</a:t>
            </a:r>
            <a:r>
              <a:rPr lang="en-US" dirty="0" smtClean="0">
                <a:solidFill>
                  <a:srgbClr val="00FF00"/>
                </a:solidFill>
              </a:rPr>
              <a:t> refers to urban development that is not spread equally among a city’s areas</a:t>
            </a:r>
            <a:r>
              <a:rPr lang="en-US" dirty="0" smtClean="0"/>
              <a:t>, leaving some areas richly developed and others continually poor and decrepit.</a:t>
            </a:r>
          </a:p>
          <a:p>
            <a:r>
              <a:rPr lang="en-US" dirty="0" smtClean="0"/>
              <a:t>Often </a:t>
            </a:r>
            <a:r>
              <a:rPr lang="en-US" dirty="0" smtClean="0">
                <a:solidFill>
                  <a:srgbClr val="00FF00"/>
                </a:solidFill>
              </a:rPr>
              <a:t>caused by </a:t>
            </a:r>
            <a:r>
              <a:rPr lang="en-US" b="1" dirty="0" smtClean="0">
                <a:solidFill>
                  <a:srgbClr val="00FF00"/>
                </a:solidFill>
              </a:rPr>
              <a:t>cumulative causation</a:t>
            </a:r>
            <a:r>
              <a:rPr lang="en-US" dirty="0" smtClean="0">
                <a:solidFill>
                  <a:srgbClr val="00FF00"/>
                </a:solidFill>
              </a:rPr>
              <a:t>, when money flows to areas of greatest profit</a:t>
            </a:r>
            <a:r>
              <a:rPr lang="en-US" dirty="0" smtClean="0"/>
              <a:t>, places where development has already been focused, </a:t>
            </a:r>
            <a:r>
              <a:rPr lang="en-US" dirty="0" smtClean="0">
                <a:solidFill>
                  <a:srgbClr val="00FF00"/>
                </a:solidFill>
              </a:rPr>
              <a:t>rather than to places of greatest need</a:t>
            </a:r>
            <a:r>
              <a:rPr lang="en-US" dirty="0" smtClean="0"/>
              <a:t>.</a:t>
            </a:r>
            <a:endParaRPr lang="en-US" dirty="0"/>
          </a:p>
        </p:txBody>
      </p:sp>
    </p:spTree>
    <p:extLst>
      <p:ext uri="{BB962C8B-B14F-4D97-AF65-F5344CB8AC3E}">
        <p14:creationId xmlns:p14="http://schemas.microsoft.com/office/powerpoint/2010/main" val="25130503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normAutofit fontScale="90000"/>
          </a:bodyPr>
          <a:lstStyle/>
          <a:p>
            <a:r>
              <a:rPr lang="en-US" dirty="0" smtClean="0"/>
              <a:t>Ghettoization</a:t>
            </a:r>
            <a:endParaRPr lang="en-US" dirty="0"/>
          </a:p>
        </p:txBody>
      </p:sp>
      <p:sp>
        <p:nvSpPr>
          <p:cNvPr id="3" name="Content Placeholder 2"/>
          <p:cNvSpPr>
            <a:spLocks noGrp="1"/>
          </p:cNvSpPr>
          <p:nvPr>
            <p:ph idx="1"/>
          </p:nvPr>
        </p:nvSpPr>
        <p:spPr>
          <a:xfrm>
            <a:off x="457200" y="1154626"/>
            <a:ext cx="8229600" cy="5465232"/>
          </a:xfrm>
        </p:spPr>
        <p:txBody>
          <a:bodyPr>
            <a:normAutofit fontScale="70000" lnSpcReduction="20000"/>
          </a:bodyPr>
          <a:lstStyle/>
          <a:p>
            <a:pPr marL="0" indent="0">
              <a:buNone/>
            </a:pPr>
            <a:r>
              <a:rPr lang="en-US" b="1" dirty="0" smtClean="0">
                <a:solidFill>
                  <a:srgbClr val="00FF00"/>
                </a:solidFill>
              </a:rPr>
              <a:t>Ghettoization</a:t>
            </a:r>
            <a:r>
              <a:rPr lang="en-US" dirty="0" smtClean="0">
                <a:solidFill>
                  <a:srgbClr val="00FF00"/>
                </a:solidFill>
              </a:rPr>
              <a:t> refers to the growth of areas of concentrated poverty</a:t>
            </a:r>
            <a:r>
              <a:rPr lang="en-US" dirty="0" smtClean="0"/>
              <a:t>.</a:t>
            </a:r>
          </a:p>
          <a:p>
            <a:pPr marL="0" indent="0">
              <a:buNone/>
            </a:pPr>
            <a:endParaRPr lang="en-US" b="1" dirty="0" smtClean="0"/>
          </a:p>
          <a:p>
            <a:pPr marL="0" indent="0">
              <a:buNone/>
            </a:pPr>
            <a:r>
              <a:rPr lang="en-US" dirty="0" smtClean="0"/>
              <a:t>The process of sub-division of houses and occupancy by successive waves of lower income people is known as </a:t>
            </a:r>
            <a:r>
              <a:rPr lang="en-US" b="1" dirty="0" smtClean="0"/>
              <a:t>filtering.</a:t>
            </a:r>
            <a:r>
              <a:rPr lang="en-US" dirty="0" smtClean="0"/>
              <a:t> The ultimate result of filtering may be abandonment of the building.</a:t>
            </a:r>
          </a:p>
          <a:p>
            <a:pPr marL="0" indent="0">
              <a:buNone/>
            </a:pPr>
            <a:endParaRPr lang="en-US" dirty="0"/>
          </a:p>
          <a:p>
            <a:pPr marL="0" indent="0">
              <a:buNone/>
            </a:pPr>
            <a:r>
              <a:rPr lang="en-US" dirty="0" smtClean="0">
                <a:solidFill>
                  <a:srgbClr val="00FF00"/>
                </a:solidFill>
              </a:rPr>
              <a:t>Real Estate developers and banks </a:t>
            </a:r>
            <a:r>
              <a:rPr lang="en-US" dirty="0" smtClean="0"/>
              <a:t>contributed to and sometimes </a:t>
            </a:r>
            <a:r>
              <a:rPr lang="en-US" dirty="0" smtClean="0">
                <a:solidFill>
                  <a:srgbClr val="00FF00"/>
                </a:solidFill>
              </a:rPr>
              <a:t>profited from ghettoization in three ways:</a:t>
            </a:r>
          </a:p>
          <a:p>
            <a:r>
              <a:rPr lang="en-US" b="1" dirty="0" smtClean="0">
                <a:solidFill>
                  <a:srgbClr val="00FF00"/>
                </a:solidFill>
              </a:rPr>
              <a:t>Blockbusting</a:t>
            </a:r>
            <a:r>
              <a:rPr lang="en-US" dirty="0" smtClean="0">
                <a:solidFill>
                  <a:srgbClr val="00FF00"/>
                </a:solidFill>
              </a:rPr>
              <a:t> </a:t>
            </a:r>
            <a:r>
              <a:rPr lang="en-US" dirty="0" smtClean="0"/>
              <a:t>when agents used racism to “bust up” a block by bringing in a minority family into a predominantly white neighborhood and then profiting from all of the turnover.</a:t>
            </a:r>
          </a:p>
          <a:p>
            <a:r>
              <a:rPr lang="en-US" b="1" dirty="0" smtClean="0">
                <a:solidFill>
                  <a:srgbClr val="00FF00"/>
                </a:solidFill>
              </a:rPr>
              <a:t>Racial Steering</a:t>
            </a:r>
            <a:r>
              <a:rPr lang="en-US" dirty="0" smtClean="0">
                <a:solidFill>
                  <a:srgbClr val="00FF00"/>
                </a:solidFill>
              </a:rPr>
              <a:t> </a:t>
            </a:r>
            <a:r>
              <a:rPr lang="en-US" dirty="0" smtClean="0"/>
              <a:t>when agents would intentionally or unintentionally steer people to buy a home in a neighborhood based on their race.</a:t>
            </a:r>
          </a:p>
          <a:p>
            <a:r>
              <a:rPr lang="en-US" b="1" dirty="0" smtClean="0">
                <a:solidFill>
                  <a:srgbClr val="00FF00"/>
                </a:solidFill>
              </a:rPr>
              <a:t>Redlining </a:t>
            </a:r>
            <a:r>
              <a:rPr lang="en-US" dirty="0" smtClean="0"/>
              <a:t>when banks would refuse to give loans to certain minority-occupied neighborhoods that were “redlined” (lines drawn on a map).</a:t>
            </a:r>
            <a:endParaRPr lang="en-US" b="1" dirty="0"/>
          </a:p>
        </p:txBody>
      </p:sp>
    </p:spTree>
    <p:extLst>
      <p:ext uri="{BB962C8B-B14F-4D97-AF65-F5344CB8AC3E}">
        <p14:creationId xmlns:p14="http://schemas.microsoft.com/office/powerpoint/2010/main" val="519583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Housing</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rgbClr val="00FF00"/>
                </a:solidFill>
              </a:rPr>
              <a:t>Many substandard inner-city houses have been demolished and replaced with </a:t>
            </a:r>
            <a:r>
              <a:rPr lang="en-US" b="1" dirty="0" smtClean="0">
                <a:solidFill>
                  <a:srgbClr val="00FF00"/>
                </a:solidFill>
              </a:rPr>
              <a:t>public housing</a:t>
            </a:r>
            <a:r>
              <a:rPr lang="en-US" dirty="0" smtClean="0"/>
              <a:t>, which is reserved for low-income households who must pay 30% of their income for rent.</a:t>
            </a:r>
          </a:p>
          <a:p>
            <a:r>
              <a:rPr lang="en-US" dirty="0" smtClean="0">
                <a:solidFill>
                  <a:srgbClr val="00FF00"/>
                </a:solidFill>
              </a:rPr>
              <a:t>Local government manages the building but federal money pays for construction.</a:t>
            </a:r>
          </a:p>
          <a:p>
            <a:r>
              <a:rPr lang="en-US" dirty="0" smtClean="0"/>
              <a:t>In US accounts for less than 2% of all dwellings.</a:t>
            </a:r>
          </a:p>
          <a:p>
            <a:r>
              <a:rPr lang="en-US" dirty="0" smtClean="0"/>
              <a:t>Most of the high-rise projects were built in the 1950s and 1960s. Now cities are experimenting  “scattered-site” public housing.</a:t>
            </a:r>
          </a:p>
          <a:p>
            <a:r>
              <a:rPr lang="en-US" dirty="0" smtClean="0"/>
              <a:t>Federal government has now stopped the funding of new public housing.</a:t>
            </a:r>
            <a:endParaRPr lang="en-US" dirty="0"/>
          </a:p>
        </p:txBody>
      </p:sp>
    </p:spTree>
    <p:extLst>
      <p:ext uri="{BB962C8B-B14F-4D97-AF65-F5344CB8AC3E}">
        <p14:creationId xmlns:p14="http://schemas.microsoft.com/office/powerpoint/2010/main" val="21054635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1041400"/>
            <a:ext cx="8699500" cy="4762500"/>
          </a:xfrm>
          <a:prstGeom prst="rect">
            <a:avLst/>
          </a:prstGeom>
        </p:spPr>
      </p:pic>
    </p:spTree>
    <p:extLst>
      <p:ext uri="{BB962C8B-B14F-4D97-AF65-F5344CB8AC3E}">
        <p14:creationId xmlns:p14="http://schemas.microsoft.com/office/powerpoint/2010/main" val="39860267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863600"/>
            <a:ext cx="8128000" cy="5130800"/>
          </a:xfrm>
          <a:prstGeom prst="rect">
            <a:avLst/>
          </a:prstGeom>
        </p:spPr>
      </p:pic>
    </p:spTree>
    <p:extLst>
      <p:ext uri="{BB962C8B-B14F-4D97-AF65-F5344CB8AC3E}">
        <p14:creationId xmlns:p14="http://schemas.microsoft.com/office/powerpoint/2010/main" val="23260138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0318121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551"/>
          </a:xfrm>
        </p:spPr>
        <p:txBody>
          <a:bodyPr>
            <a:normAutofit fontScale="90000"/>
          </a:bodyPr>
          <a:lstStyle/>
          <a:p>
            <a:r>
              <a:rPr lang="en-US" dirty="0" smtClean="0"/>
              <a:t>Gentrification</a:t>
            </a:r>
            <a:endParaRPr lang="en-US" dirty="0"/>
          </a:p>
        </p:txBody>
      </p:sp>
      <p:sp>
        <p:nvSpPr>
          <p:cNvPr id="3" name="Content Placeholder 2"/>
          <p:cNvSpPr>
            <a:spLocks noGrp="1"/>
          </p:cNvSpPr>
          <p:nvPr>
            <p:ph idx="1"/>
          </p:nvPr>
        </p:nvSpPr>
        <p:spPr>
          <a:xfrm>
            <a:off x="457200" y="1173870"/>
            <a:ext cx="8229600" cy="5330526"/>
          </a:xfrm>
        </p:spPr>
        <p:txBody>
          <a:bodyPr>
            <a:normAutofit fontScale="77500" lnSpcReduction="20000"/>
          </a:bodyPr>
          <a:lstStyle/>
          <a:p>
            <a:pPr marL="0" indent="0">
              <a:buNone/>
            </a:pPr>
            <a:r>
              <a:rPr lang="en-US" b="1" dirty="0" smtClean="0">
                <a:solidFill>
                  <a:srgbClr val="00FF00"/>
                </a:solidFill>
              </a:rPr>
              <a:t>Gentrification</a:t>
            </a:r>
            <a:r>
              <a:rPr lang="en-US" dirty="0" smtClean="0">
                <a:solidFill>
                  <a:srgbClr val="00FF00"/>
                </a:solidFill>
              </a:rPr>
              <a:t> is a process wherein older, urban zones are “rediscovered and renovated”</a:t>
            </a:r>
            <a:r>
              <a:rPr lang="en-US" dirty="0" smtClean="0"/>
              <a:t> by people who move back into the inner city from the suburban fringes.</a:t>
            </a:r>
          </a:p>
          <a:p>
            <a:r>
              <a:rPr lang="en-US" dirty="0" smtClean="0"/>
              <a:t>Brings money into inner-urban areas thought to be underdeveloped and poorer.</a:t>
            </a:r>
          </a:p>
          <a:p>
            <a:r>
              <a:rPr lang="en-US" dirty="0" smtClean="0"/>
              <a:t>Many see it as a </a:t>
            </a:r>
            <a:r>
              <a:rPr lang="en-US" dirty="0" smtClean="0">
                <a:solidFill>
                  <a:srgbClr val="00FF00"/>
                </a:solidFill>
              </a:rPr>
              <a:t>great solution to recharging a city’s inner core that was suffering due to </a:t>
            </a:r>
            <a:r>
              <a:rPr lang="en-US" b="1" dirty="0" smtClean="0">
                <a:solidFill>
                  <a:srgbClr val="00FF00"/>
                </a:solidFill>
              </a:rPr>
              <a:t>suburbanization</a:t>
            </a:r>
            <a:r>
              <a:rPr lang="en-US" dirty="0" smtClean="0">
                <a:solidFill>
                  <a:srgbClr val="00FF00"/>
                </a:solidFill>
              </a:rPr>
              <a:t> </a:t>
            </a:r>
            <a:r>
              <a:rPr lang="en-US" dirty="0" smtClean="0"/>
              <a:t>(growth of suburb neighborhoods and commuter families) and the continued flight of wealthier classes out of the inner city.</a:t>
            </a:r>
          </a:p>
          <a:p>
            <a:r>
              <a:rPr lang="en-US" dirty="0" smtClean="0"/>
              <a:t>Attracted  to middle-class people who work downtown and those who seek proximity to facilities, especially those without kids.</a:t>
            </a:r>
          </a:p>
          <a:p>
            <a:r>
              <a:rPr lang="en-US" dirty="0" smtClean="0">
                <a:solidFill>
                  <a:srgbClr val="00FF00"/>
                </a:solidFill>
              </a:rPr>
              <a:t>Critics see it as only increasing uneven development by pushing lower-income families from their homes </a:t>
            </a:r>
            <a:r>
              <a:rPr lang="en-US" dirty="0" smtClean="0"/>
              <a:t>in order to build buildings that only the rich can afford.</a:t>
            </a:r>
            <a:endParaRPr lang="en-US" dirty="0"/>
          </a:p>
        </p:txBody>
      </p:sp>
      <p:sp>
        <p:nvSpPr>
          <p:cNvPr id="4" name="TextBox 3"/>
          <p:cNvSpPr txBox="1"/>
          <p:nvPr/>
        </p:nvSpPr>
        <p:spPr>
          <a:xfrm>
            <a:off x="457200" y="6273470"/>
            <a:ext cx="4275938" cy="369332"/>
          </a:xfrm>
          <a:prstGeom prst="rect">
            <a:avLst/>
          </a:prstGeom>
          <a:noFill/>
        </p:spPr>
        <p:txBody>
          <a:bodyPr wrap="square" rtlCol="0">
            <a:spAutoFit/>
          </a:bodyPr>
          <a:lstStyle/>
          <a:p>
            <a:r>
              <a:rPr lang="en-US" b="1" dirty="0" smtClean="0">
                <a:solidFill>
                  <a:srgbClr val="0000FF"/>
                </a:solidFill>
              </a:rPr>
              <a:t>Fish in the ‘Hood – The Washington Post</a:t>
            </a:r>
            <a:endParaRPr lang="en-US" b="1" dirty="0">
              <a:solidFill>
                <a:srgbClr val="0000FF"/>
              </a:solidFill>
            </a:endParaRPr>
          </a:p>
        </p:txBody>
      </p:sp>
    </p:spTree>
    <p:extLst>
      <p:ext uri="{BB962C8B-B14F-4D97-AF65-F5344CB8AC3E}">
        <p14:creationId xmlns:p14="http://schemas.microsoft.com/office/powerpoint/2010/main" val="3203694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normAutofit fontScale="90000"/>
          </a:bodyPr>
          <a:lstStyle/>
          <a:p>
            <a:r>
              <a:rPr lang="en-US">
                <a:latin typeface="Calibri" charset="0"/>
              </a:rPr>
              <a:t>Each settlement has an economic base</a:t>
            </a:r>
          </a:p>
        </p:txBody>
      </p:sp>
      <p:sp>
        <p:nvSpPr>
          <p:cNvPr id="4099" name="Content Placeholder 4"/>
          <p:cNvSpPr>
            <a:spLocks noGrp="1"/>
          </p:cNvSpPr>
          <p:nvPr>
            <p:ph sz="half" idx="1"/>
          </p:nvPr>
        </p:nvSpPr>
        <p:spPr/>
        <p:txBody>
          <a:bodyPr>
            <a:normAutofit lnSpcReduction="10000"/>
          </a:bodyPr>
          <a:lstStyle/>
          <a:p>
            <a:r>
              <a:rPr lang="en-US" dirty="0">
                <a:solidFill>
                  <a:srgbClr val="00FF00"/>
                </a:solidFill>
                <a:latin typeface="Calibri" charset="0"/>
              </a:rPr>
              <a:t>Basic Services</a:t>
            </a:r>
            <a:r>
              <a:rPr lang="en-US" dirty="0">
                <a:latin typeface="Calibri" charset="0"/>
              </a:rPr>
              <a:t> create goods to be distributed outside of the community.</a:t>
            </a:r>
          </a:p>
          <a:p>
            <a:endParaRPr lang="en-US" dirty="0">
              <a:latin typeface="Calibri" charset="0"/>
            </a:endParaRPr>
          </a:p>
          <a:p>
            <a:r>
              <a:rPr lang="en-US" dirty="0" smtClean="0">
                <a:latin typeface="Calibri" charset="0"/>
              </a:rPr>
              <a:t>big </a:t>
            </a:r>
            <a:r>
              <a:rPr lang="en-US" dirty="0">
                <a:latin typeface="Calibri" charset="0"/>
              </a:rPr>
              <a:t>industries</a:t>
            </a:r>
          </a:p>
          <a:p>
            <a:r>
              <a:rPr lang="en-US" dirty="0">
                <a:latin typeface="Calibri" charset="0"/>
              </a:rPr>
              <a:t>Paper Mill</a:t>
            </a:r>
          </a:p>
          <a:p>
            <a:r>
              <a:rPr lang="en-US" dirty="0">
                <a:latin typeface="Calibri" charset="0"/>
              </a:rPr>
              <a:t>USAA Insurance</a:t>
            </a:r>
          </a:p>
          <a:p>
            <a:r>
              <a:rPr lang="en-US" dirty="0">
                <a:latin typeface="Calibri" charset="0"/>
              </a:rPr>
              <a:t>QVC</a:t>
            </a:r>
          </a:p>
          <a:p>
            <a:endParaRPr lang="en-US" dirty="0">
              <a:latin typeface="Calibri" charset="0"/>
            </a:endParaRPr>
          </a:p>
        </p:txBody>
      </p:sp>
      <p:sp>
        <p:nvSpPr>
          <p:cNvPr id="4100" name="Content Placeholder 5"/>
          <p:cNvSpPr>
            <a:spLocks noGrp="1"/>
          </p:cNvSpPr>
          <p:nvPr>
            <p:ph sz="half" idx="2"/>
          </p:nvPr>
        </p:nvSpPr>
        <p:spPr/>
        <p:txBody>
          <a:bodyPr>
            <a:normAutofit lnSpcReduction="10000"/>
          </a:bodyPr>
          <a:lstStyle/>
          <a:p>
            <a:r>
              <a:rPr lang="en-US" dirty="0">
                <a:solidFill>
                  <a:srgbClr val="00FF00"/>
                </a:solidFill>
                <a:latin typeface="Calibri" charset="0"/>
              </a:rPr>
              <a:t>Non-Basic Services</a:t>
            </a:r>
            <a:r>
              <a:rPr lang="en-US" dirty="0">
                <a:latin typeface="Calibri" charset="0"/>
              </a:rPr>
              <a:t>: serve the community.</a:t>
            </a:r>
          </a:p>
          <a:p>
            <a:endParaRPr lang="en-US" dirty="0">
              <a:latin typeface="Calibri" charset="0"/>
            </a:endParaRPr>
          </a:p>
          <a:p>
            <a:pPr>
              <a:buFontTx/>
              <a:buNone/>
            </a:pPr>
            <a:endParaRPr lang="en-US" dirty="0">
              <a:latin typeface="Calibri" charset="0"/>
            </a:endParaRPr>
          </a:p>
          <a:p>
            <a:r>
              <a:rPr lang="en-US" dirty="0">
                <a:latin typeface="Calibri" charset="0"/>
              </a:rPr>
              <a:t>schools</a:t>
            </a:r>
          </a:p>
          <a:p>
            <a:r>
              <a:rPr lang="en-US" dirty="0">
                <a:latin typeface="Calibri" charset="0"/>
              </a:rPr>
              <a:t>Grocery stores</a:t>
            </a:r>
          </a:p>
          <a:p>
            <a:r>
              <a:rPr lang="en-US" dirty="0">
                <a:latin typeface="Calibri" charset="0"/>
              </a:rPr>
              <a:t>Doctors</a:t>
            </a:r>
          </a:p>
          <a:p>
            <a:r>
              <a:rPr lang="en-US" dirty="0">
                <a:latin typeface="Calibri" charset="0"/>
              </a:rPr>
              <a:t>DMV</a:t>
            </a:r>
          </a:p>
          <a:p>
            <a:r>
              <a:rPr lang="en-US" dirty="0">
                <a:latin typeface="Calibri" charset="0"/>
              </a:rPr>
              <a:t>restaurants</a:t>
            </a:r>
          </a:p>
          <a:p>
            <a:endParaRPr lang="en-US" dirty="0">
              <a:latin typeface="Calibri" charset="0"/>
            </a:endParaRPr>
          </a:p>
        </p:txBody>
      </p:sp>
    </p:spTree>
    <p:extLst>
      <p:ext uri="{BB962C8B-B14F-4D97-AF65-F5344CB8AC3E}">
        <p14:creationId xmlns:p14="http://schemas.microsoft.com/office/powerpoint/2010/main" val="3127234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07348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711200"/>
            <a:ext cx="8128000" cy="5422900"/>
          </a:xfrm>
          <a:prstGeom prst="rect">
            <a:avLst/>
          </a:prstGeom>
        </p:spPr>
      </p:pic>
    </p:spTree>
    <p:extLst>
      <p:ext uri="{BB962C8B-B14F-4D97-AF65-F5344CB8AC3E}">
        <p14:creationId xmlns:p14="http://schemas.microsoft.com/office/powerpoint/2010/main" val="37061801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0"/>
            <a:ext cx="8688737" cy="6858000"/>
          </a:xfrm>
          <a:prstGeom prst="rect">
            <a:avLst/>
          </a:prstGeom>
        </p:spPr>
      </p:pic>
    </p:spTree>
    <p:extLst>
      <p:ext uri="{BB962C8B-B14F-4D97-AF65-F5344CB8AC3E}">
        <p14:creationId xmlns:p14="http://schemas.microsoft.com/office/powerpoint/2010/main" val="13165636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Containing Urban Sprawl</a:t>
            </a:r>
            <a:endParaRPr lang="en-US" dirty="0"/>
          </a:p>
        </p:txBody>
      </p:sp>
      <p:sp>
        <p:nvSpPr>
          <p:cNvPr id="3" name="Content Placeholder 2"/>
          <p:cNvSpPr>
            <a:spLocks noGrp="1"/>
          </p:cNvSpPr>
          <p:nvPr>
            <p:ph idx="1"/>
          </p:nvPr>
        </p:nvSpPr>
        <p:spPr/>
        <p:txBody>
          <a:bodyPr>
            <a:normAutofit fontScale="92500"/>
          </a:bodyPr>
          <a:lstStyle/>
          <a:p>
            <a:r>
              <a:rPr lang="en-US" dirty="0" smtClean="0"/>
              <a:t>European cities (like London) have worked to limit urban development to a particular area by installing a </a:t>
            </a:r>
            <a:r>
              <a:rPr lang="en-US" b="1" dirty="0" smtClean="0">
                <a:solidFill>
                  <a:srgbClr val="00FF00"/>
                </a:solidFill>
              </a:rPr>
              <a:t>green belt</a:t>
            </a:r>
            <a:r>
              <a:rPr lang="en-US" dirty="0" smtClean="0">
                <a:solidFill>
                  <a:srgbClr val="00FF00"/>
                </a:solidFill>
              </a:rPr>
              <a:t>, a boundary that forces all urban development to occur within the city’s urban core.</a:t>
            </a:r>
          </a:p>
          <a:p>
            <a:r>
              <a:rPr lang="en-US" dirty="0" smtClean="0"/>
              <a:t>North American cities have a difficult time setting such boundaries because they can attract investors who want to develop these lands and grow the city at the expense of rural lands.</a:t>
            </a:r>
            <a:endParaRPr lang="en-US" dirty="0"/>
          </a:p>
        </p:txBody>
      </p:sp>
    </p:spTree>
    <p:extLst>
      <p:ext uri="{BB962C8B-B14F-4D97-AF65-F5344CB8AC3E}">
        <p14:creationId xmlns:p14="http://schemas.microsoft.com/office/powerpoint/2010/main" val="35962178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Neo-Urbanism</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solidFill>
                  <a:srgbClr val="00FF00"/>
                </a:solidFill>
              </a:rPr>
              <a:t>Neo-urbanism</a:t>
            </a:r>
            <a:r>
              <a:rPr lang="en-US" dirty="0" smtClean="0">
                <a:solidFill>
                  <a:srgbClr val="00FF00"/>
                </a:solidFill>
              </a:rPr>
              <a:t> is a movement to bring together trends in healthy living, sustainable growth, and urban development</a:t>
            </a:r>
            <a:r>
              <a:rPr lang="en-US" dirty="0" smtClean="0"/>
              <a:t>.</a:t>
            </a:r>
          </a:p>
          <a:p>
            <a:pPr marL="0" indent="0">
              <a:buNone/>
            </a:pPr>
            <a:endParaRPr lang="en-US" b="1" dirty="0"/>
          </a:p>
          <a:p>
            <a:pPr marL="0" indent="0">
              <a:buNone/>
            </a:pPr>
            <a:r>
              <a:rPr lang="en-US" dirty="0" smtClean="0"/>
              <a:t>One neo-urban trend includes constructing </a:t>
            </a:r>
            <a:r>
              <a:rPr lang="en-US" b="1" dirty="0" smtClean="0">
                <a:solidFill>
                  <a:srgbClr val="00FF00"/>
                </a:solidFill>
              </a:rPr>
              <a:t>planned communities</a:t>
            </a:r>
            <a:r>
              <a:rPr lang="en-US" dirty="0" smtClean="0">
                <a:solidFill>
                  <a:srgbClr val="00FF00"/>
                </a:solidFill>
              </a:rPr>
              <a:t>, neighborhoods with master-planned housing designs, </a:t>
            </a:r>
            <a:r>
              <a:rPr lang="en-US" dirty="0" err="1" smtClean="0">
                <a:solidFill>
                  <a:srgbClr val="00FF00"/>
                </a:solidFill>
              </a:rPr>
              <a:t>walkable</a:t>
            </a:r>
            <a:r>
              <a:rPr lang="en-US" dirty="0" smtClean="0">
                <a:solidFill>
                  <a:srgbClr val="00FF00"/>
                </a:solidFill>
              </a:rPr>
              <a:t> pathways, recreational facilities, and security features.</a:t>
            </a:r>
          </a:p>
          <a:p>
            <a:r>
              <a:rPr lang="en-US" dirty="0"/>
              <a:t>	</a:t>
            </a:r>
            <a:r>
              <a:rPr lang="en-US" dirty="0" smtClean="0"/>
              <a:t>Health experts are encouraging developers to build in pedestrian walkways to reduce disease.</a:t>
            </a:r>
          </a:p>
          <a:p>
            <a:r>
              <a:rPr lang="en-US" dirty="0" smtClean="0"/>
              <a:t>Many recent designs include </a:t>
            </a:r>
            <a:r>
              <a:rPr lang="en-US" b="1" dirty="0" smtClean="0"/>
              <a:t>festival settings</a:t>
            </a:r>
            <a:r>
              <a:rPr lang="en-US" dirty="0" smtClean="0"/>
              <a:t>, or large recreational areas for communities.</a:t>
            </a:r>
            <a:endParaRPr lang="en-US" dirty="0"/>
          </a:p>
        </p:txBody>
      </p:sp>
      <p:sp>
        <p:nvSpPr>
          <p:cNvPr id="4" name="TextBox 3"/>
          <p:cNvSpPr txBox="1"/>
          <p:nvPr/>
        </p:nvSpPr>
        <p:spPr>
          <a:xfrm>
            <a:off x="4463773" y="6126163"/>
            <a:ext cx="4223027" cy="369332"/>
          </a:xfrm>
          <a:prstGeom prst="rect">
            <a:avLst/>
          </a:prstGeom>
          <a:noFill/>
        </p:spPr>
        <p:txBody>
          <a:bodyPr wrap="square" rtlCol="0">
            <a:spAutoFit/>
          </a:bodyPr>
          <a:lstStyle/>
          <a:p>
            <a:r>
              <a:rPr lang="en-US" b="1" dirty="0" smtClean="0">
                <a:hlinkClick r:id="rId2"/>
              </a:rPr>
              <a:t>Before I die …. Ted Talk</a:t>
            </a:r>
            <a:endParaRPr lang="en-US" b="1" dirty="0"/>
          </a:p>
        </p:txBody>
      </p:sp>
    </p:spTree>
    <p:extLst>
      <p:ext uri="{BB962C8B-B14F-4D97-AF65-F5344CB8AC3E}">
        <p14:creationId xmlns:p14="http://schemas.microsoft.com/office/powerpoint/2010/main" val="15392245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4105" y="543479"/>
            <a:ext cx="6975373" cy="5511590"/>
          </a:xfrm>
          <a:prstGeom prst="rect">
            <a:avLst/>
          </a:prstGeom>
        </p:spPr>
      </p:pic>
    </p:spTree>
    <p:extLst>
      <p:ext uri="{BB962C8B-B14F-4D97-AF65-F5344CB8AC3E}">
        <p14:creationId xmlns:p14="http://schemas.microsoft.com/office/powerpoint/2010/main" val="33294630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003300"/>
            <a:ext cx="8128000" cy="4851400"/>
          </a:xfrm>
          <a:prstGeom prst="rect">
            <a:avLst/>
          </a:prstGeom>
        </p:spPr>
      </p:pic>
    </p:spTree>
    <p:extLst>
      <p:ext uri="{BB962C8B-B14F-4D97-AF65-F5344CB8AC3E}">
        <p14:creationId xmlns:p14="http://schemas.microsoft.com/office/powerpoint/2010/main" val="9533069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16517450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Illustrated review </a:t>
            </a:r>
            <a:endParaRPr lang="en-US" dirty="0"/>
          </a:p>
        </p:txBody>
      </p:sp>
      <p:sp>
        <p:nvSpPr>
          <p:cNvPr id="3" name="Content Placeholder 2"/>
          <p:cNvSpPr>
            <a:spLocks noGrp="1"/>
          </p:cNvSpPr>
          <p:nvPr>
            <p:ph idx="1"/>
          </p:nvPr>
        </p:nvSpPr>
        <p:spPr/>
        <p:txBody>
          <a:bodyPr>
            <a:normAutofit lnSpcReduction="10000"/>
          </a:bodyPr>
          <a:lstStyle/>
          <a:p>
            <a:r>
              <a:rPr lang="en-US" dirty="0" smtClean="0"/>
              <a:t>Term – Definition as it applies to Human geography in your own words	 </a:t>
            </a:r>
          </a:p>
          <a:p>
            <a:r>
              <a:rPr lang="en-US" dirty="0" smtClean="0"/>
              <a:t>Illustration colorful</a:t>
            </a:r>
          </a:p>
          <a:p>
            <a:r>
              <a:rPr lang="en-US" dirty="0" smtClean="0"/>
              <a:t>Application – Real world example/Advantage and disadvantage/how it works/</a:t>
            </a:r>
          </a:p>
          <a:p>
            <a:endParaRPr lang="en-US" dirty="0"/>
          </a:p>
          <a:p>
            <a:r>
              <a:rPr lang="en-US" dirty="0" smtClean="0"/>
              <a:t>On the notecard write the biggest idea/most important concept you think is necessary for </a:t>
            </a:r>
            <a:r>
              <a:rPr lang="en-US" smtClean="0"/>
              <a:t>this class.</a:t>
            </a:r>
            <a:endParaRPr lang="en-US" dirty="0"/>
          </a:p>
        </p:txBody>
      </p:sp>
    </p:spTree>
    <p:extLst>
      <p:ext uri="{BB962C8B-B14F-4D97-AF65-F5344CB8AC3E}">
        <p14:creationId xmlns:p14="http://schemas.microsoft.com/office/powerpoint/2010/main" val="3957115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or Non-Basic?</a:t>
            </a:r>
            <a:endParaRPr lang="en-US" dirty="0"/>
          </a:p>
        </p:txBody>
      </p:sp>
      <p:sp>
        <p:nvSpPr>
          <p:cNvPr id="3" name="Content Placeholder 2"/>
          <p:cNvSpPr>
            <a:spLocks noGrp="1"/>
          </p:cNvSpPr>
          <p:nvPr>
            <p:ph sz="half" idx="1"/>
          </p:nvPr>
        </p:nvSpPr>
        <p:spPr/>
        <p:txBody>
          <a:bodyPr/>
          <a:lstStyle/>
          <a:p>
            <a:pPr marL="0" indent="0">
              <a:buNone/>
            </a:pPr>
            <a:r>
              <a:rPr lang="en-US" dirty="0" smtClean="0"/>
              <a:t>1. Hardees</a:t>
            </a:r>
          </a:p>
          <a:p>
            <a:pPr marL="0" indent="0">
              <a:buNone/>
            </a:pPr>
            <a:r>
              <a:rPr lang="en-US" dirty="0" smtClean="0"/>
              <a:t>2. Planters Peanuts</a:t>
            </a:r>
          </a:p>
          <a:p>
            <a:pPr marL="0" indent="0">
              <a:buNone/>
            </a:pPr>
            <a:r>
              <a:rPr lang="en-US" dirty="0" smtClean="0"/>
              <a:t>3. Fort Bragg</a:t>
            </a:r>
          </a:p>
          <a:p>
            <a:pPr marL="0" indent="0">
              <a:buNone/>
            </a:pPr>
            <a:r>
              <a:rPr lang="en-US" dirty="0" smtClean="0"/>
              <a:t>4. NCSU</a:t>
            </a:r>
          </a:p>
          <a:p>
            <a:pPr marL="0" indent="0">
              <a:buNone/>
            </a:pPr>
            <a:r>
              <a:rPr lang="en-US" dirty="0" smtClean="0"/>
              <a:t>5. Ford Plant</a:t>
            </a:r>
          </a:p>
          <a:p>
            <a:pPr marL="0" indent="0">
              <a:buNone/>
            </a:pPr>
            <a:r>
              <a:rPr lang="en-US" dirty="0" smtClean="0"/>
              <a:t>6. U-Haul distributer</a:t>
            </a:r>
          </a:p>
          <a:p>
            <a:pPr marL="0" indent="0">
              <a:buNone/>
            </a:pPr>
            <a:endParaRPr lang="en-US" dirty="0" smtClean="0"/>
          </a:p>
          <a:p>
            <a:endParaRPr lang="en-US" dirty="0"/>
          </a:p>
        </p:txBody>
      </p:sp>
      <p:sp>
        <p:nvSpPr>
          <p:cNvPr id="4" name="Content Placeholder 3"/>
          <p:cNvSpPr>
            <a:spLocks noGrp="1"/>
          </p:cNvSpPr>
          <p:nvPr>
            <p:ph sz="half" idx="2"/>
          </p:nvPr>
        </p:nvSpPr>
        <p:spPr/>
        <p:txBody>
          <a:bodyPr/>
          <a:lstStyle/>
          <a:p>
            <a:pPr marL="0" indent="0">
              <a:buNone/>
            </a:pPr>
            <a:r>
              <a:rPr lang="en-US" dirty="0" smtClean="0"/>
              <a:t>7. Holly Springs High School</a:t>
            </a:r>
          </a:p>
          <a:p>
            <a:pPr marL="0" indent="0">
              <a:buNone/>
            </a:pPr>
            <a:r>
              <a:rPr lang="en-US" dirty="0" smtClean="0"/>
              <a:t>8. Cook-out</a:t>
            </a:r>
          </a:p>
          <a:p>
            <a:pPr marL="0" indent="0">
              <a:buNone/>
            </a:pPr>
            <a:r>
              <a:rPr lang="en-US" dirty="0" smtClean="0"/>
              <a:t>9. The International Port</a:t>
            </a:r>
          </a:p>
          <a:p>
            <a:pPr marL="0" indent="0">
              <a:buNone/>
            </a:pPr>
            <a:r>
              <a:rPr lang="en-US" dirty="0" smtClean="0"/>
              <a:t>10. Myrtle Beach oceanfront</a:t>
            </a:r>
          </a:p>
          <a:p>
            <a:pPr marL="0" indent="0">
              <a:buNone/>
            </a:pPr>
            <a:r>
              <a:rPr lang="en-US" dirty="0" smtClean="0"/>
              <a:t>11. </a:t>
            </a:r>
            <a:r>
              <a:rPr lang="en-US" dirty="0" err="1" smtClean="0"/>
              <a:t>Hendrick</a:t>
            </a:r>
            <a:r>
              <a:rPr lang="en-US" dirty="0" smtClean="0"/>
              <a:t> Dodge</a:t>
            </a:r>
          </a:p>
          <a:p>
            <a:pPr marL="0" indent="0">
              <a:buNone/>
            </a:pPr>
            <a:r>
              <a:rPr lang="en-US" dirty="0" smtClean="0"/>
              <a:t>12. Lipton Tea</a:t>
            </a:r>
            <a:endParaRPr lang="en-US" dirty="0"/>
          </a:p>
        </p:txBody>
      </p:sp>
    </p:spTree>
    <p:extLst>
      <p:ext uri="{BB962C8B-B14F-4D97-AF65-F5344CB8AC3E}">
        <p14:creationId xmlns:p14="http://schemas.microsoft.com/office/powerpoint/2010/main" val="138634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5588</TotalTime>
  <Words>4930</Words>
  <Application>Microsoft Office PowerPoint</Application>
  <PresentationFormat>On-screen Show (4:3)</PresentationFormat>
  <Paragraphs>398</Paragraphs>
  <Slides>88</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88</vt:i4>
      </vt:variant>
    </vt:vector>
  </HeadingPairs>
  <TitlesOfParts>
    <vt:vector size="91" baseType="lpstr">
      <vt:lpstr>Arial</vt:lpstr>
      <vt:lpstr>Calibri</vt:lpstr>
      <vt:lpstr>Black</vt:lpstr>
      <vt:lpstr>Cities and Urban Land Use</vt:lpstr>
      <vt:lpstr>Model posters</vt:lpstr>
      <vt:lpstr>PowerPoint Presentation</vt:lpstr>
      <vt:lpstr>Urbanization</vt:lpstr>
      <vt:lpstr>Increasing Percentage of People in Cities</vt:lpstr>
      <vt:lpstr>Defining A City</vt:lpstr>
      <vt:lpstr>Legal Definition of a City</vt:lpstr>
      <vt:lpstr>Each settlement has an economic base</vt:lpstr>
      <vt:lpstr>Basic or Non-Basic?</vt:lpstr>
      <vt:lpstr>PowerPoint Presentation</vt:lpstr>
      <vt:lpstr>Metropolitan Statistical Area (MSA) Micropolitan Statistical Area</vt:lpstr>
      <vt:lpstr>PowerPoint Presentation</vt:lpstr>
      <vt:lpstr>Megalopolis</vt:lpstr>
      <vt:lpstr>Rate of Urbanization vs Level of Urbanization</vt:lpstr>
      <vt:lpstr>Urban Hearths</vt:lpstr>
      <vt:lpstr>PowerPoint Presentation</vt:lpstr>
      <vt:lpstr>Pre-Industrial Cities</vt:lpstr>
      <vt:lpstr>“Urban-Banana” of Pre-Industrial Cities</vt:lpstr>
      <vt:lpstr>Pre-Industrial Colonial Cities</vt:lpstr>
      <vt:lpstr>Urban-Industrial Revolution Link</vt:lpstr>
      <vt:lpstr>Industrial Revolution/2nd Agricultural Revolution</vt:lpstr>
      <vt:lpstr>The Industrial City</vt:lpstr>
      <vt:lpstr>PowerPoint Presentation</vt:lpstr>
      <vt:lpstr>Shock Cities</vt:lpstr>
      <vt:lpstr>Strained Infrastructure</vt:lpstr>
      <vt:lpstr>PowerPoint Presentation</vt:lpstr>
      <vt:lpstr>Squatter Settlements</vt:lpstr>
      <vt:lpstr>Squatter Cities</vt:lpstr>
      <vt:lpstr>PowerPoint Presentation</vt:lpstr>
      <vt:lpstr>PowerPoint Presentation</vt:lpstr>
      <vt:lpstr>Urban Systems</vt:lpstr>
      <vt:lpstr>How far would you go …</vt:lpstr>
      <vt:lpstr>Walter Christaller’s Central Place Theory</vt:lpstr>
      <vt:lpstr>Main Ideas of Central Place Theory</vt:lpstr>
      <vt:lpstr>The Hexagonal Spatial Pattern</vt:lpstr>
      <vt:lpstr>The Gravity Model</vt:lpstr>
      <vt:lpstr>Gravity Model</vt:lpstr>
      <vt:lpstr>Urban Hierarchy</vt:lpstr>
      <vt:lpstr>Central Place + Urban Hierarchy An Example</vt:lpstr>
      <vt:lpstr>Rank-Size Rule</vt:lpstr>
      <vt:lpstr>Primate Cities</vt:lpstr>
      <vt:lpstr>Centrality</vt:lpstr>
      <vt:lpstr>World Cities</vt:lpstr>
      <vt:lpstr>Pan-Regional Influence</vt:lpstr>
      <vt:lpstr>Hierarchy of Business Services</vt:lpstr>
      <vt:lpstr>PowerPoint Presentation</vt:lpstr>
      <vt:lpstr>Megacities</vt:lpstr>
      <vt:lpstr>Borchert’s Model of Urban Evolution</vt:lpstr>
      <vt:lpstr>Central Business District</vt:lpstr>
      <vt:lpstr>Activities Excluded from the CBD</vt:lpstr>
      <vt:lpstr>PowerPoint Presentation</vt:lpstr>
      <vt:lpstr>Concentric Zone Model</vt:lpstr>
      <vt:lpstr>Concentric Zone Model Continued</vt:lpstr>
      <vt:lpstr>PowerPoint Presentation</vt:lpstr>
      <vt:lpstr>Bid Rent Curve</vt:lpstr>
      <vt:lpstr>Density Gradient</vt:lpstr>
      <vt:lpstr>Sector Model</vt:lpstr>
      <vt:lpstr>PowerPoint Presentation</vt:lpstr>
      <vt:lpstr>Multiple-Nuclei Model</vt:lpstr>
      <vt:lpstr>PowerPoint Presentation</vt:lpstr>
      <vt:lpstr>Urban Realms Model</vt:lpstr>
      <vt:lpstr>PowerPoint Presentation</vt:lpstr>
      <vt:lpstr>Latin American Cities Model</vt:lpstr>
      <vt:lpstr>PowerPoint Presentation</vt:lpstr>
      <vt:lpstr>European Cities</vt:lpstr>
      <vt:lpstr>Counterurbanization and Exburbs</vt:lpstr>
      <vt:lpstr>Urban Sprawl</vt:lpstr>
      <vt:lpstr>Contribution of  Transportation to Suburbanization</vt:lpstr>
      <vt:lpstr>Annexation</vt:lpstr>
      <vt:lpstr>Suburban Segregation</vt:lpstr>
      <vt:lpstr>PowerPoint Presentation</vt:lpstr>
      <vt:lpstr>PowerPoint Presentation</vt:lpstr>
      <vt:lpstr>Uneven Development</vt:lpstr>
      <vt:lpstr>Ghettoization</vt:lpstr>
      <vt:lpstr>Public Housing</vt:lpstr>
      <vt:lpstr>PowerPoint Presentation</vt:lpstr>
      <vt:lpstr>PowerPoint Presentation</vt:lpstr>
      <vt:lpstr>PowerPoint Presentation</vt:lpstr>
      <vt:lpstr>Gentrification</vt:lpstr>
      <vt:lpstr>PowerPoint Presentation</vt:lpstr>
      <vt:lpstr>PowerPoint Presentation</vt:lpstr>
      <vt:lpstr>PowerPoint Presentation</vt:lpstr>
      <vt:lpstr>Containing Urban Sprawl</vt:lpstr>
      <vt:lpstr>Neo-Urbanism</vt:lpstr>
      <vt:lpstr>PowerPoint Presentation</vt:lpstr>
      <vt:lpstr>PowerPoint Presentation</vt:lpstr>
      <vt:lpstr>PowerPoint Presentation</vt:lpstr>
      <vt:lpstr>Illustrated review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and Urban Land Use</dc:title>
  <dc:creator>TAMARA YOUNG</dc:creator>
  <cp:lastModifiedBy>Chloe Bordelon</cp:lastModifiedBy>
  <cp:revision>109</cp:revision>
  <dcterms:created xsi:type="dcterms:W3CDTF">2014-11-24T17:18:34Z</dcterms:created>
  <dcterms:modified xsi:type="dcterms:W3CDTF">2015-12-08T15:15:09Z</dcterms:modified>
</cp:coreProperties>
</file>